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233" r:id="rId1"/>
  </p:sldMasterIdLst>
  <p:sldIdLst>
    <p:sldId id="256" r:id="rId2"/>
    <p:sldId id="257" r:id="rId3"/>
    <p:sldId id="258" r:id="rId4"/>
    <p:sldId id="263" r:id="rId5"/>
    <p:sldId id="260" r:id="rId6"/>
    <p:sldId id="266" r:id="rId7"/>
    <p:sldId id="262" r:id="rId8"/>
    <p:sldId id="269" r:id="rId9"/>
    <p:sldId id="270" r:id="rId10"/>
  </p:sldIdLst>
  <p:sldSz cx="12192000" cy="6858000"/>
  <p:notesSz cx="6888163" cy="962342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456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44C01A-4845-479D-8DDE-93D3BBE01B16}" type="datetimeFigureOut">
              <a:rPr lang="en-US" smtClean="0"/>
              <a:pPr/>
              <a:t>10/17/2023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FDC0BB4D-2314-4C9C-A0D9-11FBA0AA5AD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30461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44C01A-4845-479D-8DDE-93D3BBE01B16}" type="datetimeFigureOut">
              <a:rPr lang="en-US" smtClean="0"/>
              <a:pPr/>
              <a:t>10/17/2023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FDC0BB4D-2314-4C9C-A0D9-11FBA0AA5AD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65888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44C01A-4845-479D-8DDE-93D3BBE01B16}" type="datetimeFigureOut">
              <a:rPr lang="en-US" smtClean="0"/>
              <a:pPr/>
              <a:t>10/17/2023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FDC0BB4D-2314-4C9C-A0D9-11FBA0AA5AD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48876273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44C01A-4845-479D-8DDE-93D3BBE01B16}" type="datetimeFigureOut">
              <a:rPr lang="en-US" smtClean="0"/>
              <a:pPr/>
              <a:t>10/17/2023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FDC0BB4D-2314-4C9C-A0D9-11FBA0AA5AD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774868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44C01A-4845-479D-8DDE-93D3BBE01B16}" type="datetimeFigureOut">
              <a:rPr lang="en-US" smtClean="0"/>
              <a:pPr/>
              <a:t>10/17/2023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FDC0BB4D-2314-4C9C-A0D9-11FBA0AA5AD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71185164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44C01A-4845-479D-8DDE-93D3BBE01B16}" type="datetimeFigureOut">
              <a:rPr lang="en-US" smtClean="0"/>
              <a:pPr/>
              <a:t>10/17/2023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FDC0BB4D-2314-4C9C-A0D9-11FBA0AA5AD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118392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44C01A-4845-479D-8DDE-93D3BBE01B16}" type="datetimeFigureOut">
              <a:rPr lang="en-US" smtClean="0"/>
              <a:pPr/>
              <a:t>10/17/2023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C0BB4D-2314-4C9C-A0D9-11FBA0AA5AD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487879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44C01A-4845-479D-8DDE-93D3BBE01B16}" type="datetimeFigureOut">
              <a:rPr lang="en-US" smtClean="0"/>
              <a:pPr/>
              <a:t>10/17/2023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C0BB4D-2314-4C9C-A0D9-11FBA0AA5AD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99849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44C01A-4845-479D-8DDE-93D3BBE01B16}" type="datetimeFigureOut">
              <a:rPr lang="en-US" smtClean="0"/>
              <a:pPr/>
              <a:t>10/17/2023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C0BB4D-2314-4C9C-A0D9-11FBA0AA5AD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05425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44C01A-4845-479D-8DDE-93D3BBE01B16}" type="datetimeFigureOut">
              <a:rPr lang="en-US" smtClean="0"/>
              <a:pPr/>
              <a:t>10/17/2023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FDC0BB4D-2314-4C9C-A0D9-11FBA0AA5AD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46871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44C01A-4845-479D-8DDE-93D3BBE01B16}" type="datetimeFigureOut">
              <a:rPr lang="en-US" smtClean="0"/>
              <a:pPr/>
              <a:t>10/17/2023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FDC0BB4D-2314-4C9C-A0D9-11FBA0AA5AD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35445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44C01A-4845-479D-8DDE-93D3BBE01B16}" type="datetimeFigureOut">
              <a:rPr lang="en-US" smtClean="0"/>
              <a:pPr/>
              <a:t>10/17/2023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FDC0BB4D-2314-4C9C-A0D9-11FBA0AA5AD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72409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44C01A-4845-479D-8DDE-93D3BBE01B16}" type="datetimeFigureOut">
              <a:rPr lang="en-US" smtClean="0"/>
              <a:pPr/>
              <a:t>10/17/2023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C0BB4D-2314-4C9C-A0D9-11FBA0AA5AD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0716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44C01A-4845-479D-8DDE-93D3BBE01B16}" type="datetimeFigureOut">
              <a:rPr lang="en-US" smtClean="0"/>
              <a:pPr/>
              <a:t>10/17/2023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C0BB4D-2314-4C9C-A0D9-11FBA0AA5AD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37213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44C01A-4845-479D-8DDE-93D3BBE01B16}" type="datetimeFigureOut">
              <a:rPr lang="en-US" smtClean="0"/>
              <a:pPr/>
              <a:t>10/17/2023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C0BB4D-2314-4C9C-A0D9-11FBA0AA5AD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04470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44C01A-4845-479D-8DDE-93D3BBE01B16}" type="datetimeFigureOut">
              <a:rPr lang="en-US" smtClean="0"/>
              <a:pPr/>
              <a:t>10/17/2023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FDC0BB4D-2314-4C9C-A0D9-11FBA0AA5AD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32339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44C01A-4845-479D-8DDE-93D3BBE01B16}" type="datetimeFigureOut">
              <a:rPr lang="en-US" smtClean="0"/>
              <a:pPr/>
              <a:t>10/17/2023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FDC0BB4D-2314-4C9C-A0D9-11FBA0AA5AD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07694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34" r:id="rId1"/>
    <p:sldLayoutId id="2147484235" r:id="rId2"/>
    <p:sldLayoutId id="2147484236" r:id="rId3"/>
    <p:sldLayoutId id="2147484237" r:id="rId4"/>
    <p:sldLayoutId id="2147484238" r:id="rId5"/>
    <p:sldLayoutId id="2147484239" r:id="rId6"/>
    <p:sldLayoutId id="2147484240" r:id="rId7"/>
    <p:sldLayoutId id="2147484241" r:id="rId8"/>
    <p:sldLayoutId id="2147484242" r:id="rId9"/>
    <p:sldLayoutId id="2147484243" r:id="rId10"/>
    <p:sldLayoutId id="2147484244" r:id="rId11"/>
    <p:sldLayoutId id="2147484245" r:id="rId12"/>
    <p:sldLayoutId id="2147484246" r:id="rId13"/>
    <p:sldLayoutId id="2147484247" r:id="rId14"/>
    <p:sldLayoutId id="2147484248" r:id="rId15"/>
    <p:sldLayoutId id="214748424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729753" y="1290919"/>
            <a:ext cx="584947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ru-RU" sz="48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chemeClr val="accent4">
                    <a:lumMod val="75000"/>
                  </a:schemeClr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КИБЕРБУЛЛИНГ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28925" y="2369403"/>
            <a:ext cx="6243638" cy="3384437"/>
          </a:xfrm>
          <a:prstGeom prst="rect">
            <a:avLst/>
          </a:prstGeom>
        </p:spPr>
      </p:pic>
      <p:pic>
        <p:nvPicPr>
          <p:cNvPr id="3" name="Рисунок 2" descr="iicWlp0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 rot="425143">
            <a:off x="9428951" y="4374795"/>
            <a:ext cx="2405671" cy="2105911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541496" y="295835"/>
            <a:ext cx="805478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20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485220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93376" y="806824"/>
            <a:ext cx="9265023" cy="261610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kk-KZ" sz="3600" b="1" dirty="0">
              <a:solidFill>
                <a:srgbClr val="002060"/>
              </a:solidFill>
              <a:latin typeface="FuturaPT"/>
            </a:endParaRPr>
          </a:p>
          <a:p>
            <a:endParaRPr lang="kk-KZ" sz="3600" b="1" i="0" dirty="0">
              <a:solidFill>
                <a:srgbClr val="002060"/>
              </a:solidFill>
              <a:effectLst/>
              <a:latin typeface="FuturaPT"/>
              <a:cs typeface="Times New Roman" panose="02020603050405020304" pitchFamily="18" charset="0"/>
            </a:endParaRPr>
          </a:p>
          <a:p>
            <a:r>
              <a:rPr lang="kk-KZ" sz="2800" b="1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Кибербуллинг </a:t>
            </a:r>
            <a:r>
              <a:rPr lang="kk-KZ" sz="2800" b="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– адамды интернетте, мысалы әлеуметтік желілерде қорлау немесе қудалау.</a:t>
            </a:r>
            <a:r>
              <a:rPr lang="kk-KZ" b="0" i="0" dirty="0">
                <a:solidFill>
                  <a:srgbClr val="002060"/>
                </a:solidFill>
                <a:effectLst/>
                <a:latin typeface="FuturaPT"/>
              </a:rPr>
              <a:t/>
            </a:r>
            <a:br>
              <a:rPr lang="kk-KZ" b="0" i="0" dirty="0">
                <a:solidFill>
                  <a:srgbClr val="002060"/>
                </a:solidFill>
                <a:effectLst/>
                <a:latin typeface="FuturaPT"/>
              </a:rPr>
            </a:br>
            <a:r>
              <a:rPr lang="kk-KZ" b="0" i="0" dirty="0">
                <a:solidFill>
                  <a:srgbClr val="002060"/>
                </a:solidFill>
                <a:effectLst/>
                <a:latin typeface="FuturaPT"/>
              </a:rPr>
              <a:t/>
            </a:r>
            <a:br>
              <a:rPr lang="kk-KZ" b="0" i="0" dirty="0">
                <a:solidFill>
                  <a:srgbClr val="002060"/>
                </a:solidFill>
                <a:effectLst/>
                <a:latin typeface="FuturaPT"/>
              </a:rPr>
            </a:br>
            <a:endParaRPr lang="kk-KZ" b="0" i="0" dirty="0">
              <a:solidFill>
                <a:srgbClr val="002060"/>
              </a:solidFill>
              <a:effectLst/>
              <a:latin typeface="FuturaPT"/>
            </a:endParaRPr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793376" y="632011"/>
            <a:ext cx="8538882" cy="914400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k-KZ" sz="3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kk-KZ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Кибербуллинг дегеніміз не?</a:t>
            </a:r>
            <a:r>
              <a:rPr lang="kk-KZ" sz="4000" b="1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kk-KZ" sz="4000" b="1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kk-KZ" sz="3200" b="1" i="0" dirty="0">
              <a:solidFill>
                <a:srgbClr val="00206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07708" y="3059855"/>
            <a:ext cx="5359774" cy="35195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00548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195482" y="1761565"/>
            <a:ext cx="7247966" cy="41242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kk-KZ" sz="2000" b="0" i="0" dirty="0">
              <a:solidFill>
                <a:srgbClr val="00206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kk-KZ" sz="2800" b="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Сені қорлайтын сын сөздер мен  ренішті хабарламалар, смс немесе электронды хаттар (</a:t>
            </a:r>
            <a:r>
              <a:rPr lang="en-US" sz="2800" b="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email) </a:t>
            </a:r>
            <a:r>
              <a:rPr lang="kk-KZ" sz="2800" b="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жазса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kk-KZ" sz="2800" b="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сені қорлайтын бейнероликтер, суреттер, өсек немесе жалған сөздер таратса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kk-KZ" sz="2800" b="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әлеуметтік желілерде сенің атыңнан жалған аккаунттар құрып, онда ерс</a:t>
            </a:r>
            <a:r>
              <a:rPr lang="en-US" sz="2800" b="0" i="0" dirty="0" err="1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800" b="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sz="2800" b="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фотосуреттерді орналастырса</a:t>
            </a:r>
          </a:p>
          <a:p>
            <a:endParaRPr lang="kk-KZ" b="0" i="0" dirty="0">
              <a:solidFill>
                <a:srgbClr val="000000"/>
              </a:solidFill>
              <a:effectLst/>
              <a:latin typeface="FuturaPT"/>
            </a:endParaRPr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4195482" y="494438"/>
            <a:ext cx="3455893" cy="914400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kk-KZ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Егер де: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459" r="8157"/>
          <a:stretch/>
        </p:blipFill>
        <p:spPr>
          <a:xfrm>
            <a:off x="347555" y="1909482"/>
            <a:ext cx="3574978" cy="30300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76083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15154" y="1613646"/>
            <a:ext cx="7664822" cy="39087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kk-KZ" sz="2800" b="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саған әдепсіз сөздер жазылған немесе қоқан-лоқы түрдегі хабарламалар жіберсе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kk-KZ" sz="2800" b="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жеке басыңа қатысты ақпаратты басқаларға жайса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kk-KZ" sz="2800" b="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сені ренжіту не қорлау мақсатында жеке фотосуреттеріңді басқаларға рұқсатсыз жіберсе, </a:t>
            </a:r>
            <a:r>
              <a:rPr lang="kk-KZ" sz="2800" b="1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онда сен кибербуллинге тап болдың.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kk-KZ" sz="2400" b="0" i="0" dirty="0">
              <a:solidFill>
                <a:srgbClr val="000000"/>
              </a:solidFill>
              <a:effectLst/>
              <a:latin typeface="FuturaPT"/>
            </a:endParaRPr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2030506" y="376518"/>
            <a:ext cx="3603812" cy="914400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kk-KZ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Егер де: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459" r="8157"/>
          <a:stretch/>
        </p:blipFill>
        <p:spPr>
          <a:xfrm>
            <a:off x="8189260" y="2103365"/>
            <a:ext cx="3711389" cy="31456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67566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76518" y="403411"/>
            <a:ext cx="8767482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anose="020B0604020202020204" pitchFamily="34" charset="0"/>
              <a:buChar char="•"/>
            </a:pPr>
            <a:endParaRPr lang="kk-KZ" b="1" i="0" dirty="0">
              <a:solidFill>
                <a:srgbClr val="000000"/>
              </a:solidFill>
              <a:effectLst/>
              <a:latin typeface="FuturaPT"/>
            </a:endParaRPr>
          </a:p>
          <a:p>
            <a:pPr>
              <a:buFont typeface="Arial" panose="020B0604020202020204" pitchFamily="34" charset="0"/>
              <a:buChar char="•"/>
            </a:pPr>
            <a:endParaRPr lang="kk-KZ" b="1" dirty="0">
              <a:solidFill>
                <a:srgbClr val="000000"/>
              </a:solidFill>
              <a:latin typeface="FuturaPT"/>
            </a:endParaRPr>
          </a:p>
          <a:p>
            <a:pPr>
              <a:buFont typeface="Arial" panose="020B0604020202020204" pitchFamily="34" charset="0"/>
              <a:buChar char="•"/>
            </a:pPr>
            <a:endParaRPr lang="kk-KZ" b="1" i="0" dirty="0">
              <a:solidFill>
                <a:srgbClr val="000000"/>
              </a:solidFill>
              <a:effectLst/>
              <a:latin typeface="FuturaPT"/>
            </a:endParaRPr>
          </a:p>
          <a:p>
            <a:pPr>
              <a:buFont typeface="Arial" panose="020B0604020202020204" pitchFamily="34" charset="0"/>
              <a:buChar char="•"/>
            </a:pPr>
            <a:endParaRPr lang="kk-KZ" b="1" dirty="0">
              <a:solidFill>
                <a:srgbClr val="000000"/>
              </a:solidFill>
              <a:latin typeface="FuturaPT"/>
            </a:endParaRPr>
          </a:p>
          <a:p>
            <a:pPr>
              <a:buFont typeface="Arial" panose="020B0604020202020204" pitchFamily="34" charset="0"/>
              <a:buChar char="•"/>
            </a:pPr>
            <a:endParaRPr lang="kk-KZ" b="1" i="0" dirty="0">
              <a:solidFill>
                <a:srgbClr val="000000"/>
              </a:solidFill>
              <a:effectLst/>
              <a:latin typeface="FuturaPT"/>
            </a:endParaRPr>
          </a:p>
          <a:p>
            <a:pPr algn="r"/>
            <a:r>
              <a:rPr lang="kk-KZ" b="1" i="0" dirty="0">
                <a:solidFill>
                  <a:srgbClr val="000000"/>
                </a:solidFill>
                <a:effectLst/>
                <a:latin typeface="FuturaPT"/>
              </a:rPr>
              <a:t/>
            </a:r>
            <a:br>
              <a:rPr lang="kk-KZ" b="1" i="0" dirty="0">
                <a:solidFill>
                  <a:srgbClr val="000000"/>
                </a:solidFill>
                <a:effectLst/>
                <a:latin typeface="FuturaPT"/>
              </a:rPr>
            </a:br>
            <a:r>
              <a:rPr lang="kk-KZ" sz="2800" b="1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Кибербуллингке тап болған жағдайда сен қорқып, абыржып қалуың мүмкін. Ондай кезде мынадай әрекеттер жаса:</a:t>
            </a:r>
            <a:endParaRPr lang="kk-KZ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kk-KZ" sz="2800" b="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әлеуметтік желіде сол адамды бұғатта</a:t>
            </a:r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kk-KZ" sz="2800" b="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әлеуметтік желінің әкімшісіне сен туралы айтылған постқа шағым келтір (әдетте ол үшін «</a:t>
            </a:r>
            <a:r>
              <a:rPr lang="en-US" sz="2800" b="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report» </a:t>
            </a:r>
            <a:r>
              <a:rPr lang="kk-KZ" sz="2800" b="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батырмасын басу жеткілікті)</a:t>
            </a:r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kk-KZ" sz="2800" b="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ондай хабарламалар/посттарға жауап берме, әйтпесе жағдай ұшығуы мүмкін</a:t>
            </a:r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658906" y="161363"/>
            <a:ext cx="8538882" cy="1452284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Егер сен кибербуллингке тап болсаң, не істеу керек?</a:t>
            </a:r>
          </a:p>
        </p:txBody>
      </p:sp>
      <p:pic>
        <p:nvPicPr>
          <p:cNvPr id="4" name="Рисунок 3" descr="iicWlp0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 rot="425143">
            <a:off x="9785367" y="281678"/>
            <a:ext cx="2062528" cy="1805526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97788" y="3333189"/>
            <a:ext cx="2792505" cy="21707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57682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76518" y="403411"/>
            <a:ext cx="8767482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anose="020B0604020202020204" pitchFamily="34" charset="0"/>
              <a:buChar char="•"/>
            </a:pPr>
            <a:endParaRPr lang="kk-KZ" b="1" i="0" dirty="0">
              <a:solidFill>
                <a:srgbClr val="000000"/>
              </a:solidFill>
              <a:effectLst/>
              <a:latin typeface="FuturaPT"/>
            </a:endParaRPr>
          </a:p>
          <a:p>
            <a:pPr>
              <a:buFont typeface="Arial" panose="020B0604020202020204" pitchFamily="34" charset="0"/>
              <a:buChar char="•"/>
            </a:pPr>
            <a:endParaRPr lang="kk-KZ" b="1" dirty="0">
              <a:solidFill>
                <a:srgbClr val="000000"/>
              </a:solidFill>
              <a:latin typeface="FuturaPT"/>
            </a:endParaRPr>
          </a:p>
          <a:p>
            <a:pPr>
              <a:buFont typeface="Arial" panose="020B0604020202020204" pitchFamily="34" charset="0"/>
              <a:buChar char="•"/>
            </a:pPr>
            <a:endParaRPr lang="kk-KZ" b="1" i="0" dirty="0">
              <a:solidFill>
                <a:srgbClr val="000000"/>
              </a:solidFill>
              <a:effectLst/>
              <a:latin typeface="FuturaPT"/>
            </a:endParaRPr>
          </a:p>
          <a:p>
            <a:pPr>
              <a:buFont typeface="Arial" panose="020B0604020202020204" pitchFamily="34" charset="0"/>
              <a:buChar char="•"/>
            </a:pPr>
            <a:endParaRPr lang="kk-KZ" b="1" dirty="0">
              <a:solidFill>
                <a:srgbClr val="000000"/>
              </a:solidFill>
              <a:latin typeface="FuturaPT"/>
            </a:endParaRPr>
          </a:p>
          <a:p>
            <a:pPr>
              <a:buFont typeface="Arial" panose="020B0604020202020204" pitchFamily="34" charset="0"/>
              <a:buChar char="•"/>
            </a:pPr>
            <a:endParaRPr lang="kk-KZ" b="1" i="0" dirty="0">
              <a:solidFill>
                <a:srgbClr val="000000"/>
              </a:solidFill>
              <a:effectLst/>
              <a:latin typeface="FuturaPT"/>
            </a:endParaRPr>
          </a:p>
          <a:p>
            <a:pPr algn="r"/>
            <a:r>
              <a:rPr lang="kk-KZ" b="1" i="0" dirty="0">
                <a:solidFill>
                  <a:srgbClr val="000000"/>
                </a:solidFill>
                <a:effectLst/>
                <a:latin typeface="FuturaPT"/>
              </a:rPr>
              <a:t/>
            </a:r>
            <a:br>
              <a:rPr lang="kk-KZ" b="1" i="0" dirty="0">
                <a:solidFill>
                  <a:srgbClr val="000000"/>
                </a:solidFill>
                <a:effectLst/>
                <a:latin typeface="FuturaPT"/>
              </a:rPr>
            </a:br>
            <a:endParaRPr lang="kk-KZ" sz="2400" b="0" i="0" dirty="0">
              <a:solidFill>
                <a:srgbClr val="00206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658906" y="161363"/>
            <a:ext cx="8538882" cy="1452284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Егер сен кибербуллингке тап болсаң, не істеу керек?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658906" y="1855695"/>
            <a:ext cx="8485094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Wingdings" panose="05000000000000000000" pitchFamily="2" charset="2"/>
              <a:buChar char="v"/>
            </a:pPr>
            <a:r>
              <a:rPr lang="kk-KZ" sz="2800" b="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осы хабарламаларды/посттарды дәлел ретінде сақтап қой, яғни скриншот жаса</a:t>
            </a:r>
          </a:p>
          <a:p>
            <a:pPr marL="457200" indent="-457200">
              <a:buFont typeface="Wingdings" panose="05000000000000000000" pitchFamily="2" charset="2"/>
              <a:buChar char="v"/>
            </a:pPr>
            <a:r>
              <a:rPr lang="kk-KZ" sz="2800" b="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бұл жағдайда сені қолдап, не істеу керектігі жөнінде ақыл-кеңес бере алатын ересектерге – ата-анаңа, қамқоршыңа, мұғаліміңе, мектеп психологына айт</a:t>
            </a:r>
          </a:p>
          <a:p>
            <a:pPr marL="457200" indent="-457200">
              <a:buFont typeface="Wingdings" panose="05000000000000000000" pitchFamily="2" charset="2"/>
              <a:buChar char="v"/>
            </a:pPr>
            <a:r>
              <a:rPr lang="kk-KZ" sz="2800" b="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111 жедел желісіне қоңырау шал </a:t>
            </a:r>
          </a:p>
          <a:p>
            <a:pPr marL="457200" indent="-457200">
              <a:buFont typeface="Wingdings" panose="05000000000000000000" pitchFamily="2" charset="2"/>
              <a:buChar char="v"/>
            </a:pPr>
            <a:r>
              <a:rPr lang="kk-KZ" sz="2800" b="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біраз уақытқа интернеттен шығып, өзіңе ұнайтын нәрселермен айналыс (велосипед теп, қыдыр, киноға бар)</a:t>
            </a:r>
          </a:p>
        </p:txBody>
      </p:sp>
      <p:pic>
        <p:nvPicPr>
          <p:cNvPr id="5" name="Рисунок 4" descr="iicWlp0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 rot="425143">
            <a:off x="9798814" y="281678"/>
            <a:ext cx="2062528" cy="1805526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30179" y="4881282"/>
            <a:ext cx="2334607" cy="18147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96084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 descr="iicWlp0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 rot="425143">
            <a:off x="10089243" y="419977"/>
            <a:ext cx="1713326" cy="1499836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860609" y="2084295"/>
            <a:ext cx="10502155" cy="40626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2400" b="1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Біреуді онлайн қорлаған жағдайға куә болсаң, бұны тоқтатуға көмектес. Ондайда жасауға болатын әрекеттер:</a:t>
            </a:r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kk-K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kk-KZ" sz="2400" b="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осы ренішті суреттерді, фотосуреттерді, хабарламаларды, посттарды біреуге жіберіп, ары қарай таратпа</a:t>
            </a:r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kk-KZ" sz="2400" b="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қорлауды қолдама және оған қатыспа</a:t>
            </a:r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kk-KZ" sz="2400" b="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ол топтан/чаттан шығып кет</a:t>
            </a:r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kk-KZ" sz="2400" b="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сол адамға жәбірлеушіні бұғаттауда көмектес және әкімшіге постқа шағымдан</a:t>
            </a:r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kk-KZ" sz="2400" b="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сол адамға қолдау көрсет: жылы сөз айтып, көмегіңді ұсын</a:t>
            </a:r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kk-KZ" sz="2400" b="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өзіңе қауіпті болмаса, жәбірлеушіге қорлауын тоқтатуын айт</a:t>
            </a: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860611" y="443752"/>
            <a:ext cx="8538882" cy="1452284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Егер басқа біреу кибербуллингке ұшыраса ше?</a:t>
            </a:r>
          </a:p>
        </p:txBody>
      </p:sp>
    </p:spTree>
    <p:extLst>
      <p:ext uri="{BB962C8B-B14F-4D97-AF65-F5344CB8AC3E}">
        <p14:creationId xmlns:p14="http://schemas.microsoft.com/office/powerpoint/2010/main" val="18896039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кругленный прямоугольник 2"/>
          <p:cNvSpPr/>
          <p:nvPr/>
        </p:nvSpPr>
        <p:spPr>
          <a:xfrm>
            <a:off x="887505" y="242045"/>
            <a:ext cx="8538882" cy="1021979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Мен өзім басқа біреуді онлайн қорласам ше?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322729" y="1479176"/>
            <a:ext cx="11134165" cy="44627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Wingdings" panose="05000000000000000000" pitchFamily="2" charset="2"/>
              <a:buChar char="q"/>
            </a:pPr>
            <a:r>
              <a:rPr lang="kk-KZ" sz="2400" b="1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 істеп жүргенің жайлы ойлан</a:t>
            </a:r>
            <a:r>
              <a:rPr lang="kk-KZ" sz="2400" b="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kk-KZ" sz="2400" b="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sz="2400" b="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Сен туралы біреу ренішті сөздер жазса, сенің қандай күйде болатының жайлы ойландың ба? Алғашқы қадам – ол сенің буллинге жол бергеніңді мойындау. Бәріміз де кейде қателесіп жатамыз, дегенмен бұл сенің жаман адам екеніңді білдірмейді.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kk-KZ" sz="2400" b="1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Біреумен ақылдас</a:t>
            </a:r>
            <a:r>
              <a:rPr lang="kk-KZ" sz="2400" b="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kk-KZ" sz="2400" b="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sz="2400" b="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Өзің сенетін ересек адаммен – анаңмен, әкеңмен, қамқоршыңмен, мұғаліміңмен сол жайында бөліс. Олар саған қандай әрекет жасауға болатыны жайлы кеңес бере алады.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kk-KZ" sz="2400" b="1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Жазған/жариялаған нәрсені жой</a:t>
            </a:r>
            <a:r>
              <a:rPr lang="kk-KZ" sz="2400" b="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kk-KZ" sz="2400" b="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sz="2400" b="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Барлық ренішті, қорлаушы посттарды, твиттерді және сын сөздерді жойып таста.</a:t>
            </a:r>
            <a:r>
              <a:rPr lang="kk-KZ" sz="2000" b="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kk-KZ" sz="2000" b="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20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5104518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кругленный прямоугольник 2"/>
          <p:cNvSpPr/>
          <p:nvPr/>
        </p:nvSpPr>
        <p:spPr>
          <a:xfrm>
            <a:off x="887505" y="242045"/>
            <a:ext cx="8538882" cy="1021979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3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Мен өзім басқа біреуді онлайн қорласам ше?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363072" y="1586753"/>
            <a:ext cx="9883588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2400" b="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kk-KZ" sz="2400" b="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sz="2000" b="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kk-KZ" sz="2000" b="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20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887504" y="1582341"/>
            <a:ext cx="10394577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Wingdings" panose="05000000000000000000" pitchFamily="2" charset="2"/>
              <a:buChar char="q"/>
            </a:pPr>
            <a:r>
              <a:rPr lang="kk-KZ" sz="2400" b="1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Басқаларды тоқтауға көндір</a:t>
            </a:r>
            <a:r>
              <a:rPr lang="kk-KZ" sz="2400" b="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kk-KZ" sz="2400" b="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sz="2400" b="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Буллинге қатысы бар басқа адамдармен сөйлес, одан бас тартуға көндір. Бір адам көп нәрсені өзгерте алады.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kk-KZ" sz="2400" b="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kk-KZ" sz="2400" b="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sz="2400" b="1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Кешірім сұра</a:t>
            </a:r>
            <a:r>
              <a:rPr lang="kk-KZ" sz="2400" b="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kk-KZ" sz="2400" b="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sz="2400" b="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Ренжіткен адамнан кешірім сұра, көмек ұсын. Бұл ол адам үшін өте маңызды болуы мүмкін.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kk-KZ" sz="2400" b="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kk-KZ" sz="2400" b="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sz="2400" b="1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Бұдан өзің үшін сабақ ал</a:t>
            </a:r>
            <a:r>
              <a:rPr lang="kk-KZ" sz="2400" b="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kk-KZ" sz="2400" b="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sz="2400" b="0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Кейде біз ойланбастан бір әрекетке барамыз. Болашақта ондай жағдай қайталанбас үшін біз болған оқиғадан сабақ алуымыз керек.</a:t>
            </a:r>
          </a:p>
        </p:txBody>
      </p:sp>
    </p:spTree>
    <p:extLst>
      <p:ext uri="{BB962C8B-B14F-4D97-AF65-F5344CB8AC3E}">
        <p14:creationId xmlns:p14="http://schemas.microsoft.com/office/powerpoint/2010/main" val="1036511677"/>
      </p:ext>
    </p:extLst>
  </p:cSld>
  <p:clrMapOvr>
    <a:masterClrMapping/>
  </p:clrMapOvr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Легкий дым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222</TotalTime>
  <Words>218</Words>
  <Application>Microsoft Office PowerPoint</Application>
  <PresentationFormat>Широкоэкранный</PresentationFormat>
  <Paragraphs>53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6" baseType="lpstr">
      <vt:lpstr>Arial</vt:lpstr>
      <vt:lpstr>Century Gothic</vt:lpstr>
      <vt:lpstr>FuturaPT</vt:lpstr>
      <vt:lpstr>Times New Roman</vt:lpstr>
      <vt:lpstr>Wingdings</vt:lpstr>
      <vt:lpstr>Wingdings 3</vt:lpstr>
      <vt:lpstr>Легкий дым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Ardak</dc:creator>
  <cp:lastModifiedBy>Users</cp:lastModifiedBy>
  <cp:revision>39</cp:revision>
  <cp:lastPrinted>2021-11-17T09:55:09Z</cp:lastPrinted>
  <dcterms:created xsi:type="dcterms:W3CDTF">2020-09-04T14:55:56Z</dcterms:created>
  <dcterms:modified xsi:type="dcterms:W3CDTF">2023-10-17T08:21:11Z</dcterms:modified>
</cp:coreProperties>
</file>