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slides/slide99.xml" ContentType="application/vnd.openxmlformats-officedocument.presentationml.slide+xml"/>
  <Override PartName="/ppt/slides/slide118.xml" ContentType="application/vnd.openxmlformats-officedocument.presentationml.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charts/chart10.xml" ContentType="application/vnd.openxmlformats-officedocument.drawingml.char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charts/chart12.xml" ContentType="application/vnd.openxmlformats-officedocument.drawingml.chart+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8" r:id="rId2"/>
    <p:sldId id="359" r:id="rId3"/>
    <p:sldId id="257" r:id="rId4"/>
    <p:sldId id="258" r:id="rId5"/>
    <p:sldId id="259" r:id="rId6"/>
    <p:sldId id="260" r:id="rId7"/>
    <p:sldId id="261" r:id="rId8"/>
    <p:sldId id="262" r:id="rId9"/>
    <p:sldId id="263" r:id="rId10"/>
    <p:sldId id="273" r:id="rId11"/>
    <p:sldId id="314" r:id="rId12"/>
    <p:sldId id="272" r:id="rId13"/>
    <p:sldId id="271" r:id="rId14"/>
    <p:sldId id="270" r:id="rId15"/>
    <p:sldId id="313" r:id="rId16"/>
    <p:sldId id="269" r:id="rId17"/>
    <p:sldId id="268" r:id="rId18"/>
    <p:sldId id="267" r:id="rId19"/>
    <p:sldId id="266" r:id="rId20"/>
    <p:sldId id="265" r:id="rId21"/>
    <p:sldId id="264" r:id="rId22"/>
    <p:sldId id="311" r:id="rId23"/>
    <p:sldId id="310" r:id="rId24"/>
    <p:sldId id="312" r:id="rId25"/>
    <p:sldId id="309" r:id="rId26"/>
    <p:sldId id="315" r:id="rId27"/>
    <p:sldId id="307" r:id="rId28"/>
    <p:sldId id="306" r:id="rId29"/>
    <p:sldId id="305" r:id="rId30"/>
    <p:sldId id="304" r:id="rId31"/>
    <p:sldId id="302" r:id="rId32"/>
    <p:sldId id="301" r:id="rId33"/>
    <p:sldId id="300" r:id="rId34"/>
    <p:sldId id="299" r:id="rId35"/>
    <p:sldId id="298" r:id="rId36"/>
    <p:sldId id="297" r:id="rId37"/>
    <p:sldId id="296" r:id="rId38"/>
    <p:sldId id="295" r:id="rId39"/>
    <p:sldId id="294" r:id="rId40"/>
    <p:sldId id="293" r:id="rId41"/>
    <p:sldId id="292" r:id="rId42"/>
    <p:sldId id="291" r:id="rId43"/>
    <p:sldId id="290" r:id="rId44"/>
    <p:sldId id="289" r:id="rId45"/>
    <p:sldId id="288" r:id="rId46"/>
    <p:sldId id="287" r:id="rId47"/>
    <p:sldId id="286" r:id="rId48"/>
    <p:sldId id="285" r:id="rId49"/>
    <p:sldId id="284" r:id="rId50"/>
    <p:sldId id="283" r:id="rId51"/>
    <p:sldId id="280" r:id="rId52"/>
    <p:sldId id="279" r:id="rId53"/>
    <p:sldId id="278" r:id="rId54"/>
    <p:sldId id="277" r:id="rId55"/>
    <p:sldId id="276" r:id="rId56"/>
    <p:sldId id="275" r:id="rId57"/>
    <p:sldId id="338" r:id="rId58"/>
    <p:sldId id="337" r:id="rId59"/>
    <p:sldId id="335" r:id="rId60"/>
    <p:sldId id="336" r:id="rId61"/>
    <p:sldId id="334" r:id="rId62"/>
    <p:sldId id="333" r:id="rId63"/>
    <p:sldId id="367" r:id="rId64"/>
    <p:sldId id="368" r:id="rId65"/>
    <p:sldId id="332" r:id="rId66"/>
    <p:sldId id="331" r:id="rId67"/>
    <p:sldId id="330" r:id="rId68"/>
    <p:sldId id="329" r:id="rId69"/>
    <p:sldId id="328" r:id="rId70"/>
    <p:sldId id="327" r:id="rId71"/>
    <p:sldId id="326" r:id="rId72"/>
    <p:sldId id="325" r:id="rId73"/>
    <p:sldId id="324" r:id="rId74"/>
    <p:sldId id="323" r:id="rId75"/>
    <p:sldId id="322" r:id="rId76"/>
    <p:sldId id="321" r:id="rId77"/>
    <p:sldId id="320" r:id="rId78"/>
    <p:sldId id="319" r:id="rId79"/>
    <p:sldId id="318" r:id="rId80"/>
    <p:sldId id="316" r:id="rId81"/>
    <p:sldId id="274" r:id="rId82"/>
    <p:sldId id="343" r:id="rId83"/>
    <p:sldId id="342" r:id="rId84"/>
    <p:sldId id="341" r:id="rId85"/>
    <p:sldId id="340" r:id="rId86"/>
    <p:sldId id="339" r:id="rId87"/>
    <p:sldId id="351" r:id="rId88"/>
    <p:sldId id="350" r:id="rId89"/>
    <p:sldId id="348" r:id="rId90"/>
    <p:sldId id="349" r:id="rId91"/>
    <p:sldId id="347" r:id="rId92"/>
    <p:sldId id="346" r:id="rId93"/>
    <p:sldId id="345" r:id="rId94"/>
    <p:sldId id="344" r:id="rId95"/>
    <p:sldId id="389" r:id="rId96"/>
    <p:sldId id="352" r:id="rId97"/>
    <p:sldId id="353" r:id="rId98"/>
    <p:sldId id="360" r:id="rId99"/>
    <p:sldId id="354" r:id="rId100"/>
    <p:sldId id="355" r:id="rId101"/>
    <p:sldId id="356" r:id="rId102"/>
    <p:sldId id="361" r:id="rId103"/>
    <p:sldId id="362" r:id="rId104"/>
    <p:sldId id="363" r:id="rId105"/>
    <p:sldId id="364" r:id="rId106"/>
    <p:sldId id="365" r:id="rId107"/>
    <p:sldId id="370" r:id="rId108"/>
    <p:sldId id="369"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91" r:id="rId127"/>
    <p:sldId id="392" r:id="rId12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2" d="100"/>
          <a:sy n="92" d="100"/>
        </p:scale>
        <p:origin x="-9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 Id="rId1" Type="http://schemas.openxmlformats.org/officeDocument/2006/relationships/image" Target="../media/image75.jpeg"/></Relationships>
</file>

<file path=ppt/charts/_rels/chart14.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Admin\&#1056;&#1072;&#1073;&#1086;&#1095;&#1080;&#1081;%20&#1089;&#1090;&#1086;&#1083;\&#1043;&#1088;&#1072;&#1092;&#1080;&#1082;%20&#1091;&#1095;&#1077;&#1073;&#1085;&#1086;&#1075;&#1086;%20&#1087;&#1088;&#1086;&#1094;&#1077;&#1089;&#1089;&#1072;%202015.xls"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C:\Documents%20and%20Settings\Admin\&#1056;&#1072;&#1073;&#1086;&#1095;&#1080;&#1081;%20&#1089;&#1090;&#1086;&#1083;\&#1043;&#1088;&#1072;&#1092;&#1080;&#1082;%20&#1091;&#1095;&#1077;&#1073;&#1085;&#1086;&#1075;&#1086;%20&#1087;&#1088;&#1086;&#1094;&#1077;&#1089;&#1089;&#1072;%202015.xls" TargetMode="External"/><Relationship Id="rId1" Type="http://schemas.openxmlformats.org/officeDocument/2006/relationships/image" Target="../media/image76.jpeg"/></Relationships>
</file>

<file path=ppt/charts/_rels/chart22.xml.rels><?xml version="1.0" encoding="UTF-8" standalone="yes"?>
<Relationships xmlns="http://schemas.openxmlformats.org/package/2006/relationships"><Relationship Id="rId2" Type="http://schemas.openxmlformats.org/officeDocument/2006/relationships/oleObject" Target="file:///C:\Documents%20and%20Settings\Admin\&#1056;&#1072;&#1073;&#1086;&#1095;&#1080;&#1081;%20&#1089;&#1090;&#1086;&#1083;\&#1043;&#1088;&#1072;&#1092;&#1080;&#1082;%20&#1091;&#1095;&#1077;&#1073;&#1085;&#1086;&#1075;&#1086;%20&#1087;&#1088;&#1086;&#1094;&#1077;&#1089;&#1089;&#1072;%202015.xls" TargetMode="External"/><Relationship Id="rId1" Type="http://schemas.openxmlformats.org/officeDocument/2006/relationships/image" Target="../media/image77.jpeg"/></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Admin\&#1056;&#1072;&#1073;&#1086;&#1095;&#1080;&#1081;%20&#1089;&#1090;&#1086;&#1083;\&#1043;&#1088;&#1072;&#1092;&#1080;&#1082;%20&#1091;&#1095;&#1077;&#1073;&#1085;&#1086;&#1075;&#1086;%20&#1087;&#1088;&#1086;&#1094;&#1077;&#1089;&#1089;&#1072;%202015.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Admin\&#1056;&#1072;&#1073;&#1086;&#1095;&#1080;&#1081;%20&#1089;&#1090;&#1086;&#1083;\&#1043;&#1088;&#1072;&#1092;&#1080;&#1082;%20&#1091;&#1095;&#1077;&#1073;&#1085;&#1086;&#1075;&#1086;%20&#1087;&#1088;&#1086;&#1094;&#1077;&#1089;&#1089;&#1072;%202015.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Admin\&#1056;&#1072;&#1073;&#1086;&#1095;&#1080;&#1081;%20&#1089;&#1090;&#1086;&#1083;\&#1043;&#1088;&#1072;&#1092;&#1080;&#1082;%20&#1091;&#1095;&#1077;&#1073;&#1085;&#1086;&#1075;&#1086;%20&#1087;&#1088;&#1086;&#1094;&#1077;&#1089;&#1089;&#1072;%202015.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Documents%20and%20Settings\Admin\&#1056;&#1072;&#1073;&#1086;&#1095;&#1080;&#1081;%20&#1089;&#1090;&#1086;&#1083;\&#1043;&#1088;&#1072;&#1092;&#1080;&#1082;%20&#1091;&#1095;&#1077;&#1073;&#1085;&#1086;&#1075;&#1086;%20&#1087;&#1088;&#1086;&#1094;&#1077;&#1089;&#1089;&#1072;%202015.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Documents%20and%20Settings\Admin\&#1056;&#1072;&#1073;&#1086;&#1095;&#1080;&#1081;%20&#1089;&#1090;&#1086;&#1083;\&#1043;&#1088;&#1072;&#1092;&#1080;&#1082;%20&#1091;&#1095;&#1077;&#1073;&#1085;&#1086;&#1075;&#1086;%20&#1087;&#1088;&#1086;&#1094;&#1077;&#1089;&#1089;&#1072;%202015.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Documents%20and%20Settings\Admin\&#1056;&#1072;&#1073;&#1086;&#1095;&#1080;&#1081;%20&#1089;&#1090;&#1086;&#1083;\&#1043;&#1088;&#1072;&#1092;&#1080;&#1082;%20&#1091;&#1095;&#1077;&#1073;&#1085;&#1086;&#1075;&#1086;%20&#1087;&#1088;&#1086;&#1094;&#1077;&#1089;&#1089;&#1072;%202015.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Documents%20and%20Settings\Admin\&#1056;&#1072;&#1073;&#1086;&#1095;&#1080;&#1081;%20&#1089;&#1090;&#1086;&#1083;\&#1043;&#1088;&#1072;&#1092;&#1080;&#1082;%20&#1091;&#1095;&#1077;&#1073;&#1085;&#1086;&#1075;&#1086;%20&#1087;&#1088;&#1086;&#1094;&#1077;&#1089;&#1089;&#1072;%20201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 Id="rId1" Type="http://schemas.openxmlformats.org/officeDocument/2006/relationships/image" Target="../media/image72.jpeg"/></Relationships>
</file>

<file path=ppt/charts/_rels/chart5.xml.rels><?xml version="1.0" encoding="UTF-8" standalone="yes"?>
<Relationships xmlns="http://schemas.openxmlformats.org/package/2006/relationships"><Relationship Id="rId2"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 Id="rId1" Type="http://schemas.openxmlformats.org/officeDocument/2006/relationships/image" Target="../media/image73.jpeg"/></Relationships>
</file>

<file path=ppt/charts/_rels/chart6.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1088;&#1072;&#1073;&#1086;&#1095;&#1080;&#1081;%20&#1089;&#1090;&#1086;&#1083;%2033\&#1056;&#1072;&#1073;&#1086;&#1095;&#1080;&#1081;%20&#1089;&#1090;&#1086;&#1083;\&#1043;&#1088;&#1072;&#1092;&#1080;&#1082;%20&#1091;&#1095;&#1077;&#1073;&#1085;&#1086;&#1075;&#1086;%20&#1087;&#1088;&#1086;&#1094;&#1077;&#1089;&#1089;&#1072;%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dLbls>
            <c:spPr>
              <a:solidFill>
                <a:srgbClr val="FFFF00"/>
              </a:solidFill>
            </c:spPr>
            <c:txPr>
              <a:bodyPr/>
              <a:lstStyle/>
              <a:p>
                <a:pPr>
                  <a:defRPr sz="1300" b="1" i="0" baseline="0"/>
                </a:pPr>
                <a:endParaRPr lang="ru-RU"/>
              </a:p>
            </c:txPr>
            <c:showVal val="1"/>
            <c:showLeaderLines val="1"/>
            <c:extLst>
              <c:ext xmlns:c15="http://schemas.microsoft.com/office/drawing/2012/chart" uri="{CE6537A1-D6FC-4f65-9D91-7224C49458BB}">
                <c15:layout/>
              </c:ext>
            </c:extLst>
          </c:dLbls>
          <c:cat>
            <c:strRef>
              <c:f>Лист5!$A$4:$A$7</c:f>
              <c:strCache>
                <c:ptCount val="4"/>
                <c:pt idx="0">
                  <c:v>2 раза</c:v>
                </c:pt>
                <c:pt idx="1">
                  <c:v>3-4 раза</c:v>
                </c:pt>
                <c:pt idx="2">
                  <c:v>5-6 раз</c:v>
                </c:pt>
                <c:pt idx="3">
                  <c:v>затрудняюсь</c:v>
                </c:pt>
              </c:strCache>
            </c:strRef>
          </c:cat>
          <c:val>
            <c:numRef>
              <c:f>Лист5!$B$4:$B$7</c:f>
              <c:numCache>
                <c:formatCode>General</c:formatCode>
                <c:ptCount val="4"/>
                <c:pt idx="0">
                  <c:v>10</c:v>
                </c:pt>
                <c:pt idx="1">
                  <c:v>35</c:v>
                </c:pt>
                <c:pt idx="2">
                  <c:v>35</c:v>
                </c:pt>
                <c:pt idx="3">
                  <c:v>20</c:v>
                </c:pt>
              </c:numCache>
            </c:numRef>
          </c:val>
        </c:ser>
        <c:dLbls/>
        <c:firstSliceAng val="0"/>
      </c:pieChart>
    </c:plotArea>
    <c:legend>
      <c:legendPos val="r"/>
      <c:layout>
        <c:manualLayout>
          <c:xMode val="edge"/>
          <c:yMode val="edge"/>
          <c:x val="0.74941918197725166"/>
          <c:y val="0.15570435531496093"/>
          <c:w val="0.23661920384951884"/>
          <c:h val="0.6599692421259854"/>
        </c:manualLayout>
      </c:layout>
      <c:txPr>
        <a:bodyPr/>
        <a:lstStyle/>
        <a:p>
          <a:pPr>
            <a:defRPr sz="1300" baseline="0"/>
          </a:pPr>
          <a:endParaRPr lang="ru-RU"/>
        </a:p>
      </c:txPr>
    </c:legend>
    <c:plotVisOnly val="1"/>
    <c:dispBlanksAs val="zero"/>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dLbls>
            <c:spPr>
              <a:solidFill>
                <a:srgbClr val="FFFF00"/>
              </a:solidFill>
            </c:spPr>
            <c:txPr>
              <a:bodyPr/>
              <a:lstStyle/>
              <a:p>
                <a:pPr>
                  <a:defRPr sz="1400" b="1"/>
                </a:pPr>
                <a:endParaRPr lang="ru-RU"/>
              </a:p>
            </c:txPr>
            <c:showVal val="1"/>
            <c:extLst>
              <c:ext xmlns:c15="http://schemas.microsoft.com/office/drawing/2012/chart" uri="{CE6537A1-D6FC-4f65-9D91-7224C49458BB}">
                <c15:layout/>
                <c15:showLeaderLines val="0"/>
              </c:ext>
            </c:extLst>
          </c:dLbls>
          <c:cat>
            <c:strRef>
              <c:f>Лист5!$A$184:$A$187</c:f>
              <c:strCache>
                <c:ptCount val="4"/>
                <c:pt idx="0">
                  <c:v>постоянно</c:v>
                </c:pt>
                <c:pt idx="1">
                  <c:v>периодически</c:v>
                </c:pt>
                <c:pt idx="2">
                  <c:v>очень редко</c:v>
                </c:pt>
                <c:pt idx="3">
                  <c:v>затрудняюсь ответить</c:v>
                </c:pt>
              </c:strCache>
            </c:strRef>
          </c:cat>
          <c:val>
            <c:numRef>
              <c:f>Лист5!$B$184:$B$187</c:f>
              <c:numCache>
                <c:formatCode>General</c:formatCode>
                <c:ptCount val="4"/>
                <c:pt idx="0">
                  <c:v>5</c:v>
                </c:pt>
                <c:pt idx="1">
                  <c:v>17</c:v>
                </c:pt>
                <c:pt idx="2">
                  <c:v>30</c:v>
                </c:pt>
                <c:pt idx="3">
                  <c:v>48</c:v>
                </c:pt>
              </c:numCache>
            </c:numRef>
          </c:val>
        </c:ser>
        <c:dLbls/>
        <c:shape val="cylinder"/>
        <c:axId val="160319360"/>
        <c:axId val="160320896"/>
        <c:axId val="0"/>
      </c:bar3DChart>
      <c:catAx>
        <c:axId val="160319360"/>
        <c:scaling>
          <c:orientation val="minMax"/>
        </c:scaling>
        <c:axPos val="b"/>
        <c:numFmt formatCode="General" sourceLinked="0"/>
        <c:tickLblPos val="nextTo"/>
        <c:txPr>
          <a:bodyPr/>
          <a:lstStyle/>
          <a:p>
            <a:pPr>
              <a:defRPr sz="1400" b="1"/>
            </a:pPr>
            <a:endParaRPr lang="ru-RU"/>
          </a:p>
        </c:txPr>
        <c:crossAx val="160320896"/>
        <c:crosses val="autoZero"/>
        <c:auto val="1"/>
        <c:lblAlgn val="ctr"/>
        <c:lblOffset val="100"/>
      </c:catAx>
      <c:valAx>
        <c:axId val="160320896"/>
        <c:scaling>
          <c:orientation val="minMax"/>
        </c:scaling>
        <c:axPos val="l"/>
        <c:majorGridlines/>
        <c:numFmt formatCode="General" sourceLinked="1"/>
        <c:tickLblPos val="nextTo"/>
        <c:crossAx val="160319360"/>
        <c:crosses val="autoZero"/>
        <c:crossBetween val="between"/>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spPr>
            <a:gradFill>
              <a:gsLst>
                <a:gs pos="0">
                  <a:schemeClr val="accent6">
                    <a:lumMod val="75000"/>
                  </a:schemeClr>
                </a:gs>
                <a:gs pos="50000">
                  <a:srgbClr val="4F81BD">
                    <a:tint val="44500"/>
                    <a:satMod val="160000"/>
                  </a:srgbClr>
                </a:gs>
                <a:gs pos="100000">
                  <a:srgbClr val="4F81BD">
                    <a:tint val="23500"/>
                    <a:satMod val="160000"/>
                  </a:srgbClr>
                </a:gs>
              </a:gsLst>
              <a:lin ang="5400000" scaled="0"/>
            </a:gradFill>
          </c:spPr>
          <c:dLbls>
            <c:spPr>
              <a:solidFill>
                <a:srgbClr val="FFFF00"/>
              </a:solidFill>
            </c:spPr>
            <c:txPr>
              <a:bodyPr/>
              <a:lstStyle/>
              <a:p>
                <a:pPr>
                  <a:defRPr sz="1400" b="1"/>
                </a:pPr>
                <a:endParaRPr lang="ru-RU"/>
              </a:p>
            </c:txPr>
            <c:showVal val="1"/>
            <c:extLst>
              <c:ext xmlns:c15="http://schemas.microsoft.com/office/drawing/2012/chart" uri="{CE6537A1-D6FC-4f65-9D91-7224C49458BB}">
                <c15:layout/>
                <c15:showLeaderLines val="0"/>
              </c:ext>
            </c:extLst>
          </c:dLbls>
          <c:cat>
            <c:strRef>
              <c:f>Лист5!$A$200:$A$204</c:f>
              <c:strCache>
                <c:ptCount val="5"/>
                <c:pt idx="0">
                  <c:v>стресс</c:v>
                </c:pt>
                <c:pt idx="1">
                  <c:v>плохое настроение</c:v>
                </c:pt>
                <c:pt idx="2">
                  <c:v>после физической нагрузки</c:v>
                </c:pt>
                <c:pt idx="3">
                  <c:v>во время отдыха или праздника</c:v>
                </c:pt>
                <c:pt idx="4">
                  <c:v>затрудняюсь ответить</c:v>
                </c:pt>
              </c:strCache>
            </c:strRef>
          </c:cat>
          <c:val>
            <c:numRef>
              <c:f>Лист5!$B$200:$B$204</c:f>
              <c:numCache>
                <c:formatCode>General</c:formatCode>
                <c:ptCount val="5"/>
                <c:pt idx="0">
                  <c:v>12</c:v>
                </c:pt>
                <c:pt idx="1">
                  <c:v>11</c:v>
                </c:pt>
                <c:pt idx="2">
                  <c:v>4</c:v>
                </c:pt>
                <c:pt idx="3">
                  <c:v>6</c:v>
                </c:pt>
                <c:pt idx="4">
                  <c:v>67</c:v>
                </c:pt>
              </c:numCache>
            </c:numRef>
          </c:val>
        </c:ser>
        <c:dLbls/>
        <c:shape val="cylinder"/>
        <c:axId val="161890688"/>
        <c:axId val="161892224"/>
        <c:axId val="0"/>
      </c:bar3DChart>
      <c:catAx>
        <c:axId val="161890688"/>
        <c:scaling>
          <c:orientation val="minMax"/>
        </c:scaling>
        <c:axPos val="b"/>
        <c:numFmt formatCode="General" sourceLinked="0"/>
        <c:tickLblPos val="nextTo"/>
        <c:txPr>
          <a:bodyPr/>
          <a:lstStyle/>
          <a:p>
            <a:pPr>
              <a:defRPr sz="1200" b="1"/>
            </a:pPr>
            <a:endParaRPr lang="ru-RU"/>
          </a:p>
        </c:txPr>
        <c:crossAx val="161892224"/>
        <c:crosses val="autoZero"/>
        <c:auto val="1"/>
        <c:lblAlgn val="ctr"/>
        <c:lblOffset val="100"/>
      </c:catAx>
      <c:valAx>
        <c:axId val="161892224"/>
        <c:scaling>
          <c:orientation val="minMax"/>
        </c:scaling>
        <c:axPos val="l"/>
        <c:majorGridlines/>
        <c:numFmt formatCode="General" sourceLinked="1"/>
        <c:tickLblPos val="nextTo"/>
        <c:txPr>
          <a:bodyPr/>
          <a:lstStyle/>
          <a:p>
            <a:pPr>
              <a:defRPr b="1"/>
            </a:pPr>
            <a:endParaRPr lang="ru-RU"/>
          </a:p>
        </c:txPr>
        <c:crossAx val="161890688"/>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dLbls>
            <c:spPr>
              <a:solidFill>
                <a:srgbClr val="FFFF00"/>
              </a:solidFill>
            </c:spPr>
            <c:txPr>
              <a:bodyPr/>
              <a:lstStyle/>
              <a:p>
                <a:pPr>
                  <a:defRPr sz="1600" b="1"/>
                </a:pPr>
                <a:endParaRPr lang="ru-RU"/>
              </a:p>
            </c:txPr>
            <c:showVal val="1"/>
            <c:showLeaderLines val="1"/>
            <c:extLst>
              <c:ext xmlns:c15="http://schemas.microsoft.com/office/drawing/2012/chart" uri="{CE6537A1-D6FC-4f65-9D91-7224C49458BB}">
                <c15:layout/>
              </c:ext>
            </c:extLst>
          </c:dLbls>
          <c:cat>
            <c:strRef>
              <c:f>Лист5!$A$242:$A$244</c:f>
              <c:strCache>
                <c:ptCount val="3"/>
                <c:pt idx="0">
                  <c:v>да</c:v>
                </c:pt>
                <c:pt idx="1">
                  <c:v>нет</c:v>
                </c:pt>
                <c:pt idx="2">
                  <c:v>затрудняюсь ответить</c:v>
                </c:pt>
              </c:strCache>
            </c:strRef>
          </c:cat>
          <c:val>
            <c:numRef>
              <c:f>Лист5!$B$242:$B$244</c:f>
              <c:numCache>
                <c:formatCode>General</c:formatCode>
                <c:ptCount val="3"/>
                <c:pt idx="0">
                  <c:v>67</c:v>
                </c:pt>
                <c:pt idx="1">
                  <c:v>23</c:v>
                </c:pt>
                <c:pt idx="2">
                  <c:v>10</c:v>
                </c:pt>
              </c:numCache>
            </c:numRef>
          </c:val>
        </c:ser>
        <c:dLbls/>
        <c:firstSliceAng val="0"/>
      </c:pieChart>
    </c:plotArea>
    <c:legend>
      <c:legendPos val="r"/>
      <c:legendEntry>
        <c:idx val="0"/>
        <c:txPr>
          <a:bodyPr/>
          <a:lstStyle/>
          <a:p>
            <a:pPr>
              <a:defRPr sz="1600" b="1"/>
            </a:pPr>
            <a:endParaRPr lang="ru-RU"/>
          </a:p>
        </c:txPr>
      </c:legendEntry>
      <c:legendEntry>
        <c:idx val="1"/>
        <c:txPr>
          <a:bodyPr/>
          <a:lstStyle/>
          <a:p>
            <a:pPr>
              <a:defRPr sz="1600" b="1"/>
            </a:pPr>
            <a:endParaRPr lang="ru-RU"/>
          </a:p>
        </c:txPr>
      </c:legendEntry>
      <c:legendEntry>
        <c:idx val="2"/>
        <c:txPr>
          <a:bodyPr/>
          <a:lstStyle/>
          <a:p>
            <a:pPr>
              <a:defRPr sz="1600" b="1"/>
            </a:pPr>
            <a:endParaRPr lang="ru-RU"/>
          </a:p>
        </c:txPr>
      </c:legendEntry>
      <c:layout>
        <c:manualLayout>
          <c:xMode val="edge"/>
          <c:yMode val="edge"/>
          <c:x val="0.69314020122484765"/>
          <c:y val="0.13368328958880141"/>
          <c:w val="0.29019313210848624"/>
          <c:h val="0.68633675998833377"/>
        </c:manualLayout>
      </c:layout>
      <c:txPr>
        <a:bodyPr/>
        <a:lstStyle/>
        <a:p>
          <a:pPr>
            <a:defRPr sz="1200"/>
          </a:pPr>
          <a:endParaRPr lang="ru-RU"/>
        </a:p>
      </c:txPr>
    </c:legend>
    <c:plotVisOnly val="1"/>
    <c:dispBlanksAs val="zero"/>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spPr>
            <a:blipFill>
              <a:blip xmlns:r="http://schemas.openxmlformats.org/officeDocument/2006/relationships" r:embed="rId1"/>
              <a:tile tx="0" ty="0" sx="100000" sy="100000" flip="none" algn="tl"/>
            </a:blipFill>
          </c:spPr>
          <c:dLbls>
            <c:spPr>
              <a:solidFill>
                <a:srgbClr val="FFFF00"/>
              </a:solidFill>
            </c:spPr>
            <c:txPr>
              <a:bodyPr/>
              <a:lstStyle/>
              <a:p>
                <a:pPr>
                  <a:defRPr sz="1600" b="1"/>
                </a:pPr>
                <a:endParaRPr lang="ru-RU"/>
              </a:p>
            </c:txPr>
            <c:showVal val="1"/>
            <c:extLst>
              <c:ext xmlns:c15="http://schemas.microsoft.com/office/drawing/2012/chart" uri="{CE6537A1-D6FC-4f65-9D91-7224C49458BB}">
                <c15:layout/>
                <c15:showLeaderLines val="0"/>
              </c:ext>
            </c:extLst>
          </c:dLbls>
          <c:cat>
            <c:strRef>
              <c:f>Лист5!$A$270:$A$273</c:f>
              <c:strCache>
                <c:ptCount val="4"/>
                <c:pt idx="0">
                  <c:v>нормальная</c:v>
                </c:pt>
                <c:pt idx="1">
                  <c:v>избыточная</c:v>
                </c:pt>
                <c:pt idx="2">
                  <c:v>ожирение</c:v>
                </c:pt>
                <c:pt idx="3">
                  <c:v>затрудняюсь ответить</c:v>
                </c:pt>
              </c:strCache>
            </c:strRef>
          </c:cat>
          <c:val>
            <c:numRef>
              <c:f>Лист5!$B$270:$B$273</c:f>
              <c:numCache>
                <c:formatCode>General</c:formatCode>
                <c:ptCount val="4"/>
                <c:pt idx="0">
                  <c:v>5</c:v>
                </c:pt>
                <c:pt idx="1">
                  <c:v>15</c:v>
                </c:pt>
                <c:pt idx="2">
                  <c:v>33</c:v>
                </c:pt>
                <c:pt idx="3">
                  <c:v>47</c:v>
                </c:pt>
              </c:numCache>
            </c:numRef>
          </c:val>
        </c:ser>
        <c:dLbls/>
        <c:axId val="161944704"/>
        <c:axId val="161946240"/>
      </c:barChart>
      <c:catAx>
        <c:axId val="161944704"/>
        <c:scaling>
          <c:orientation val="minMax"/>
        </c:scaling>
        <c:axPos val="b"/>
        <c:numFmt formatCode="General" sourceLinked="0"/>
        <c:tickLblPos val="nextTo"/>
        <c:txPr>
          <a:bodyPr/>
          <a:lstStyle/>
          <a:p>
            <a:pPr>
              <a:defRPr sz="1200" b="1"/>
            </a:pPr>
            <a:endParaRPr lang="ru-RU"/>
          </a:p>
        </c:txPr>
        <c:crossAx val="161946240"/>
        <c:crosses val="autoZero"/>
        <c:auto val="1"/>
        <c:lblAlgn val="ctr"/>
        <c:lblOffset val="100"/>
      </c:catAx>
      <c:valAx>
        <c:axId val="161946240"/>
        <c:scaling>
          <c:orientation val="minMax"/>
        </c:scaling>
        <c:axPos val="l"/>
        <c:majorGridlines/>
        <c:numFmt formatCode="General" sourceLinked="1"/>
        <c:tickLblPos val="nextTo"/>
        <c:txPr>
          <a:bodyPr/>
          <a:lstStyle/>
          <a:p>
            <a:pPr>
              <a:defRPr sz="1400" b="1"/>
            </a:pPr>
            <a:endParaRPr lang="ru-RU"/>
          </a:p>
        </c:txPr>
        <c:crossAx val="161944704"/>
        <c:crosses val="autoZero"/>
        <c:crossBetween val="between"/>
      </c:valAx>
    </c:plotArea>
    <c:plotVisOnly val="1"/>
    <c:dispBlanksAs val="gap"/>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dLbls>
            <c:spPr>
              <a:solidFill>
                <a:srgbClr val="FFFF00"/>
              </a:solidFill>
            </c:spPr>
            <c:txPr>
              <a:bodyPr/>
              <a:lstStyle/>
              <a:p>
                <a:pPr>
                  <a:defRPr sz="1400" b="1"/>
                </a:pPr>
                <a:endParaRPr lang="ru-RU"/>
              </a:p>
            </c:txPr>
            <c:showVal val="1"/>
            <c:showLeaderLines val="1"/>
            <c:extLst>
              <c:ext xmlns:c15="http://schemas.microsoft.com/office/drawing/2012/chart" uri="{CE6537A1-D6FC-4f65-9D91-7224C49458BB}">
                <c15:layout/>
              </c:ext>
            </c:extLst>
          </c:dLbls>
          <c:cat>
            <c:strRef>
              <c:f>Лист5!$A$293:$A$296</c:f>
              <c:strCache>
                <c:ptCount val="4"/>
                <c:pt idx="0">
                  <c:v>с детства</c:v>
                </c:pt>
                <c:pt idx="1">
                  <c:v>с30-40 лет</c:v>
                </c:pt>
                <c:pt idx="2">
                  <c:v>с 50 лет</c:v>
                </c:pt>
                <c:pt idx="3">
                  <c:v>затрудняюсь ответить</c:v>
                </c:pt>
              </c:strCache>
            </c:strRef>
          </c:cat>
          <c:val>
            <c:numRef>
              <c:f>Лист5!$B$293:$B$296</c:f>
              <c:numCache>
                <c:formatCode>General</c:formatCode>
                <c:ptCount val="4"/>
                <c:pt idx="0">
                  <c:v>15</c:v>
                </c:pt>
                <c:pt idx="1">
                  <c:v>20</c:v>
                </c:pt>
                <c:pt idx="2">
                  <c:v>12</c:v>
                </c:pt>
                <c:pt idx="3">
                  <c:v>53</c:v>
                </c:pt>
              </c:numCache>
            </c:numRef>
          </c:val>
        </c:ser>
        <c:dLbls/>
        <c:firstSliceAng val="0"/>
      </c:pieChart>
    </c:plotArea>
    <c:legend>
      <c:legendPos val="r"/>
      <c:layout/>
      <c:txPr>
        <a:bodyPr/>
        <a:lstStyle/>
        <a:p>
          <a:pPr>
            <a:defRPr sz="1400"/>
          </a:pPr>
          <a:endParaRPr lang="ru-RU"/>
        </a:p>
      </c:txPr>
    </c:legend>
    <c:plotVisOnly val="1"/>
    <c:dispBlanksAs val="zero"/>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dLbls>
            <c:spPr>
              <a:solidFill>
                <a:srgbClr val="FFFF00"/>
              </a:solidFill>
            </c:spPr>
            <c:txPr>
              <a:bodyPr/>
              <a:lstStyle/>
              <a:p>
                <a:pPr>
                  <a:defRPr sz="1600" b="1"/>
                </a:pPr>
                <a:endParaRPr lang="ru-RU"/>
              </a:p>
            </c:txPr>
            <c:showVal val="1"/>
            <c:showLeaderLines val="1"/>
            <c:extLst>
              <c:ext xmlns:c15="http://schemas.microsoft.com/office/drawing/2012/chart" uri="{CE6537A1-D6FC-4f65-9D91-7224C49458BB}">
                <c15:layout/>
              </c:ext>
            </c:extLst>
          </c:dLbls>
          <c:cat>
            <c:strRef>
              <c:f>Лист5!$A$318:$A$320</c:f>
              <c:strCache>
                <c:ptCount val="3"/>
                <c:pt idx="0">
                  <c:v>да</c:v>
                </c:pt>
                <c:pt idx="1">
                  <c:v>нет</c:v>
                </c:pt>
                <c:pt idx="2">
                  <c:v>затрудняюсь ответить</c:v>
                </c:pt>
              </c:strCache>
            </c:strRef>
          </c:cat>
          <c:val>
            <c:numRef>
              <c:f>Лист5!$B$318:$B$320</c:f>
              <c:numCache>
                <c:formatCode>General</c:formatCode>
                <c:ptCount val="3"/>
                <c:pt idx="0">
                  <c:v>49</c:v>
                </c:pt>
                <c:pt idx="1">
                  <c:v>13</c:v>
                </c:pt>
                <c:pt idx="2">
                  <c:v>38</c:v>
                </c:pt>
              </c:numCache>
            </c:numRef>
          </c:val>
        </c:ser>
        <c:dLbls/>
        <c:firstSliceAng val="0"/>
      </c:pieChart>
    </c:plotArea>
    <c:legend>
      <c:legendPos val="r"/>
      <c:layout>
        <c:manualLayout>
          <c:xMode val="edge"/>
          <c:yMode val="edge"/>
          <c:x val="0.6798905584049717"/>
          <c:y val="0.37766467699602108"/>
          <c:w val="0.31093512966842446"/>
          <c:h val="0.34682097197527834"/>
        </c:manualLayout>
      </c:layout>
      <c:txPr>
        <a:bodyPr/>
        <a:lstStyle/>
        <a:p>
          <a:pPr>
            <a:defRPr sz="1600"/>
          </a:pPr>
          <a:endParaRPr lang="ru-RU"/>
        </a:p>
      </c:txPr>
    </c:legend>
    <c:plotVisOnly val="1"/>
    <c:dispBlanksAs val="zero"/>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dLbls>
            <c:spPr>
              <a:solidFill>
                <a:srgbClr val="FFFF00"/>
              </a:solidFill>
            </c:spPr>
            <c:txPr>
              <a:bodyPr/>
              <a:lstStyle/>
              <a:p>
                <a:pPr>
                  <a:defRPr sz="1200" b="1"/>
                </a:pPr>
                <a:endParaRPr lang="ru-RU"/>
              </a:p>
            </c:txPr>
            <c:showVal val="1"/>
            <c:extLst>
              <c:ext xmlns:c15="http://schemas.microsoft.com/office/drawing/2012/chart" uri="{CE6537A1-D6FC-4f65-9D91-7224C49458BB}">
                <c15:layout/>
                <c15:showLeaderLines val="0"/>
              </c:ext>
            </c:extLst>
          </c:dLbls>
          <c:cat>
            <c:strRef>
              <c:f>Лист5!$H$345:$H$351</c:f>
              <c:strCache>
                <c:ptCount val="7"/>
                <c:pt idx="0">
                  <c:v>наследственность</c:v>
                </c:pt>
                <c:pt idx="1">
                  <c:v>избыточное питание</c:v>
                </c:pt>
                <c:pt idx="2">
                  <c:v>стрессы</c:v>
                </c:pt>
                <c:pt idx="3">
                  <c:v>депрессия</c:v>
                </c:pt>
                <c:pt idx="4">
                  <c:v>нарушение обмеа веществ</c:v>
                </c:pt>
                <c:pt idx="5">
                  <c:v>малоподвижный образ жизни</c:v>
                </c:pt>
                <c:pt idx="6">
                  <c:v>отказ от курения</c:v>
                </c:pt>
              </c:strCache>
            </c:strRef>
          </c:cat>
          <c:val>
            <c:numRef>
              <c:f>Лист5!$I$345:$I$351</c:f>
              <c:numCache>
                <c:formatCode>General</c:formatCode>
                <c:ptCount val="7"/>
                <c:pt idx="0">
                  <c:v>4</c:v>
                </c:pt>
                <c:pt idx="1">
                  <c:v>0</c:v>
                </c:pt>
                <c:pt idx="2">
                  <c:v>10</c:v>
                </c:pt>
                <c:pt idx="3">
                  <c:v>12</c:v>
                </c:pt>
                <c:pt idx="4">
                  <c:v>13</c:v>
                </c:pt>
                <c:pt idx="5">
                  <c:v>55</c:v>
                </c:pt>
                <c:pt idx="6">
                  <c:v>6</c:v>
                </c:pt>
              </c:numCache>
            </c:numRef>
          </c:val>
        </c:ser>
        <c:dLbls/>
        <c:shape val="box"/>
        <c:axId val="163708928"/>
        <c:axId val="163710464"/>
        <c:axId val="0"/>
      </c:bar3DChart>
      <c:catAx>
        <c:axId val="163708928"/>
        <c:scaling>
          <c:orientation val="minMax"/>
        </c:scaling>
        <c:axPos val="b"/>
        <c:numFmt formatCode="General" sourceLinked="0"/>
        <c:tickLblPos val="nextTo"/>
        <c:txPr>
          <a:bodyPr/>
          <a:lstStyle/>
          <a:p>
            <a:pPr>
              <a:defRPr b="1"/>
            </a:pPr>
            <a:endParaRPr lang="ru-RU"/>
          </a:p>
        </c:txPr>
        <c:crossAx val="163710464"/>
        <c:crosses val="autoZero"/>
        <c:auto val="1"/>
        <c:lblAlgn val="ctr"/>
        <c:lblOffset val="100"/>
      </c:catAx>
      <c:valAx>
        <c:axId val="163710464"/>
        <c:scaling>
          <c:orientation val="minMax"/>
        </c:scaling>
        <c:axPos val="l"/>
        <c:majorGridlines/>
        <c:numFmt formatCode="General" sourceLinked="1"/>
        <c:tickLblPos val="nextTo"/>
        <c:txPr>
          <a:bodyPr/>
          <a:lstStyle/>
          <a:p>
            <a:pPr>
              <a:defRPr b="1"/>
            </a:pPr>
            <a:endParaRPr lang="ru-RU"/>
          </a:p>
        </c:txPr>
        <c:crossAx val="163708928"/>
        <c:crosses val="autoZero"/>
        <c:crossBetween val="between"/>
      </c:valAx>
    </c:plotArea>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explosion val="18"/>
          <c:dLbls>
            <c:spPr>
              <a:solidFill>
                <a:srgbClr val="FFFF00"/>
              </a:solidFill>
            </c:spPr>
            <c:txPr>
              <a:bodyPr/>
              <a:lstStyle/>
              <a:p>
                <a:pPr>
                  <a:defRPr sz="1400" b="1"/>
                </a:pPr>
                <a:endParaRPr lang="ru-RU"/>
              </a:p>
            </c:txPr>
            <c:showVal val="1"/>
            <c:showLeaderLines val="1"/>
            <c:extLst>
              <c:ext xmlns:c15="http://schemas.microsoft.com/office/drawing/2012/chart" uri="{CE6537A1-D6FC-4f65-9D91-7224C49458BB}">
                <c15:layout/>
              </c:ext>
            </c:extLst>
          </c:dLbls>
          <c:cat>
            <c:strRef>
              <c:f>Лист5!$A$368:$A$370</c:f>
              <c:strCache>
                <c:ptCount val="3"/>
                <c:pt idx="0">
                  <c:v>да</c:v>
                </c:pt>
                <c:pt idx="1">
                  <c:v>нет</c:v>
                </c:pt>
                <c:pt idx="2">
                  <c:v>затрудняюсь ответить</c:v>
                </c:pt>
              </c:strCache>
            </c:strRef>
          </c:cat>
          <c:val>
            <c:numRef>
              <c:f>Лист5!$B$368:$B$370</c:f>
              <c:numCache>
                <c:formatCode>General</c:formatCode>
                <c:ptCount val="3"/>
                <c:pt idx="0">
                  <c:v>51</c:v>
                </c:pt>
                <c:pt idx="1">
                  <c:v>20</c:v>
                </c:pt>
                <c:pt idx="2">
                  <c:v>29</c:v>
                </c:pt>
              </c:numCache>
            </c:numRef>
          </c:val>
        </c:ser>
        <c:dLbls/>
        <c:firstSliceAng val="0"/>
      </c:pieChart>
    </c:plotArea>
    <c:legend>
      <c:legendPos val="r"/>
      <c:layout>
        <c:manualLayout>
          <c:xMode val="edge"/>
          <c:yMode val="edge"/>
          <c:x val="0.67158849217123762"/>
          <c:y val="0.13547988404434524"/>
          <c:w val="0.31174484116209639"/>
          <c:h val="0.56492987816821483"/>
        </c:manualLayout>
      </c:layout>
      <c:txPr>
        <a:bodyPr/>
        <a:lstStyle/>
        <a:p>
          <a:pPr>
            <a:defRPr sz="1600"/>
          </a:pPr>
          <a:endParaRPr lang="ru-RU"/>
        </a:p>
      </c:txPr>
    </c:legend>
    <c:plotVisOnly val="1"/>
    <c:dispBlanksAs val="zero"/>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explosion val="25"/>
          <c:dLbls>
            <c:spPr>
              <a:solidFill>
                <a:srgbClr val="FFFF00"/>
              </a:solidFill>
            </c:spPr>
            <c:txPr>
              <a:bodyPr/>
              <a:lstStyle/>
              <a:p>
                <a:pPr>
                  <a:defRPr sz="1200" b="1"/>
                </a:pPr>
                <a:endParaRPr lang="ru-RU"/>
              </a:p>
            </c:txPr>
            <c:showVal val="1"/>
            <c:showLeaderLines val="1"/>
            <c:extLst>
              <c:ext xmlns:c15="http://schemas.microsoft.com/office/drawing/2012/chart" uri="{CE6537A1-D6FC-4f65-9D91-7224C49458BB}">
                <c15:layout/>
              </c:ext>
            </c:extLst>
          </c:dLbls>
          <c:cat>
            <c:strRef>
              <c:f>Лист5!$A$386:$A$388</c:f>
              <c:strCache>
                <c:ptCount val="3"/>
                <c:pt idx="0">
                  <c:v>да</c:v>
                </c:pt>
                <c:pt idx="1">
                  <c:v>нет</c:v>
                </c:pt>
                <c:pt idx="2">
                  <c:v>затрудняюсь ответить</c:v>
                </c:pt>
              </c:strCache>
            </c:strRef>
          </c:cat>
          <c:val>
            <c:numRef>
              <c:f>Лист5!$B$386:$B$388</c:f>
              <c:numCache>
                <c:formatCode>General</c:formatCode>
                <c:ptCount val="3"/>
                <c:pt idx="0">
                  <c:v>5</c:v>
                </c:pt>
                <c:pt idx="1">
                  <c:v>55</c:v>
                </c:pt>
                <c:pt idx="2">
                  <c:v>40</c:v>
                </c:pt>
              </c:numCache>
            </c:numRef>
          </c:val>
        </c:ser>
        <c:dLbls/>
        <c:firstSliceAng val="0"/>
      </c:pieChart>
    </c:plotArea>
    <c:legend>
      <c:legendPos val="r"/>
      <c:layout/>
      <c:txPr>
        <a:bodyPr/>
        <a:lstStyle/>
        <a:p>
          <a:pPr>
            <a:defRPr sz="1400" b="1"/>
          </a:pPr>
          <a:endParaRPr lang="ru-RU"/>
        </a:p>
      </c:txPr>
    </c:legend>
    <c:plotVisOnly val="1"/>
    <c:dispBlanksAs val="zero"/>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dLbls>
            <c:spPr>
              <a:solidFill>
                <a:srgbClr val="FFFF00"/>
              </a:solidFill>
            </c:spPr>
            <c:txPr>
              <a:bodyPr/>
              <a:lstStyle/>
              <a:p>
                <a:pPr>
                  <a:defRPr sz="1600" b="1"/>
                </a:pPr>
                <a:endParaRPr lang="ru-RU"/>
              </a:p>
            </c:txPr>
            <c:showVal val="1"/>
            <c:extLst>
              <c:ext xmlns:c15="http://schemas.microsoft.com/office/drawing/2012/chart" uri="{CE6537A1-D6FC-4f65-9D91-7224C49458BB}">
                <c15:layout/>
                <c15:showLeaderLines val="0"/>
              </c:ext>
            </c:extLst>
          </c:dLbls>
          <c:cat>
            <c:strRef>
              <c:f>Лист5!$A$410:$A$411</c:f>
              <c:strCache>
                <c:ptCount val="2"/>
                <c:pt idx="0">
                  <c:v>да</c:v>
                </c:pt>
                <c:pt idx="1">
                  <c:v>нет</c:v>
                </c:pt>
              </c:strCache>
            </c:strRef>
          </c:cat>
          <c:val>
            <c:numRef>
              <c:f>Лист5!$B$410:$B$411</c:f>
              <c:numCache>
                <c:formatCode>General</c:formatCode>
                <c:ptCount val="2"/>
                <c:pt idx="0">
                  <c:v>28</c:v>
                </c:pt>
                <c:pt idx="1">
                  <c:v>72</c:v>
                </c:pt>
              </c:numCache>
            </c:numRef>
          </c:val>
        </c:ser>
        <c:dLbls/>
        <c:shape val="box"/>
        <c:axId val="168004224"/>
        <c:axId val="168010112"/>
        <c:axId val="0"/>
      </c:bar3DChart>
      <c:catAx>
        <c:axId val="168004224"/>
        <c:scaling>
          <c:orientation val="minMax"/>
        </c:scaling>
        <c:axPos val="b"/>
        <c:numFmt formatCode="General" sourceLinked="0"/>
        <c:tickLblPos val="nextTo"/>
        <c:txPr>
          <a:bodyPr/>
          <a:lstStyle/>
          <a:p>
            <a:pPr>
              <a:defRPr sz="1600" b="1"/>
            </a:pPr>
            <a:endParaRPr lang="ru-RU"/>
          </a:p>
        </c:txPr>
        <c:crossAx val="168010112"/>
        <c:crosses val="autoZero"/>
        <c:auto val="1"/>
        <c:lblAlgn val="ctr"/>
        <c:lblOffset val="100"/>
      </c:catAx>
      <c:valAx>
        <c:axId val="168010112"/>
        <c:scaling>
          <c:orientation val="minMax"/>
        </c:scaling>
        <c:axPos val="l"/>
        <c:majorGridlines/>
        <c:numFmt formatCode="General" sourceLinked="1"/>
        <c:tickLblPos val="nextTo"/>
        <c:txPr>
          <a:bodyPr/>
          <a:lstStyle/>
          <a:p>
            <a:pPr>
              <a:defRPr sz="1100" b="0"/>
            </a:pPr>
            <a:endParaRPr lang="ru-RU"/>
          </a:p>
        </c:txPr>
        <c:crossAx val="16800422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dLbls>
            <c:spPr>
              <a:solidFill>
                <a:srgbClr val="FFFF00"/>
              </a:solidFill>
            </c:spPr>
            <c:txPr>
              <a:bodyPr/>
              <a:lstStyle/>
              <a:p>
                <a:pPr>
                  <a:defRPr sz="1300" b="1" i="0" baseline="0"/>
                </a:pPr>
                <a:endParaRPr lang="ru-RU"/>
              </a:p>
            </c:txPr>
            <c:showVal val="1"/>
            <c:showLeaderLines val="1"/>
            <c:extLst>
              <c:ext xmlns:c15="http://schemas.microsoft.com/office/drawing/2012/chart" uri="{CE6537A1-D6FC-4f65-9D91-7224C49458BB}">
                <c15:layout/>
              </c:ext>
            </c:extLst>
          </c:dLbls>
          <c:cat>
            <c:strRef>
              <c:f>Лист5!$A$4:$A$7</c:f>
              <c:strCache>
                <c:ptCount val="4"/>
                <c:pt idx="0">
                  <c:v>мясо,птица</c:v>
                </c:pt>
                <c:pt idx="1">
                  <c:v>овощи,фрукты</c:v>
                </c:pt>
                <c:pt idx="2">
                  <c:v>хлеб,злаки</c:v>
                </c:pt>
                <c:pt idx="3">
                  <c:v>питаюсь разнобразно</c:v>
                </c:pt>
              </c:strCache>
            </c:strRef>
          </c:cat>
          <c:val>
            <c:numRef>
              <c:f>Лист5!$B$4:$B$7</c:f>
              <c:numCache>
                <c:formatCode>General</c:formatCode>
                <c:ptCount val="4"/>
                <c:pt idx="0">
                  <c:v>17</c:v>
                </c:pt>
                <c:pt idx="1">
                  <c:v>5</c:v>
                </c:pt>
                <c:pt idx="2">
                  <c:v>11</c:v>
                </c:pt>
                <c:pt idx="3">
                  <c:v>67</c:v>
                </c:pt>
              </c:numCache>
            </c:numRef>
          </c:val>
        </c:ser>
        <c:dLbls/>
        <c:firstSliceAng val="0"/>
      </c:pieChart>
    </c:plotArea>
    <c:legend>
      <c:legendPos val="r"/>
      <c:legendEntry>
        <c:idx val="0"/>
        <c:txPr>
          <a:bodyPr/>
          <a:lstStyle/>
          <a:p>
            <a:pPr>
              <a:defRPr sz="1400" b="1" baseline="0"/>
            </a:pPr>
            <a:endParaRPr lang="ru-RU"/>
          </a:p>
        </c:txPr>
      </c:legendEntry>
      <c:legendEntry>
        <c:idx val="1"/>
        <c:txPr>
          <a:bodyPr/>
          <a:lstStyle/>
          <a:p>
            <a:pPr>
              <a:defRPr sz="1400" b="1" baseline="0"/>
            </a:pPr>
            <a:endParaRPr lang="ru-RU"/>
          </a:p>
        </c:txPr>
      </c:legendEntry>
      <c:legendEntry>
        <c:idx val="2"/>
        <c:txPr>
          <a:bodyPr/>
          <a:lstStyle/>
          <a:p>
            <a:pPr>
              <a:defRPr sz="1400" b="1" baseline="0"/>
            </a:pPr>
            <a:endParaRPr lang="ru-RU"/>
          </a:p>
        </c:txPr>
      </c:legendEntry>
      <c:legendEntry>
        <c:idx val="3"/>
        <c:txPr>
          <a:bodyPr/>
          <a:lstStyle/>
          <a:p>
            <a:pPr>
              <a:defRPr sz="1400" b="1" baseline="0"/>
            </a:pPr>
            <a:endParaRPr lang="ru-RU"/>
          </a:p>
        </c:txPr>
      </c:legendEntry>
      <c:layout>
        <c:manualLayout>
          <c:xMode val="edge"/>
          <c:yMode val="edge"/>
          <c:x val="0.66617910981022666"/>
          <c:y val="0.24328908886389236"/>
          <c:w val="0.33337282164053883"/>
          <c:h val="0.67497075365579484"/>
        </c:manualLayout>
      </c:layout>
      <c:txPr>
        <a:bodyPr/>
        <a:lstStyle/>
        <a:p>
          <a:pPr>
            <a:defRPr sz="1300" baseline="0"/>
          </a:pPr>
          <a:endParaRPr lang="ru-RU"/>
        </a:p>
      </c:txPr>
    </c:legend>
    <c:plotVisOnly val="1"/>
    <c:dispBlanksAs val="zero"/>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explosion val="25"/>
          <c:dLbls>
            <c:spPr>
              <a:solidFill>
                <a:srgbClr val="FFC000"/>
              </a:solidFill>
            </c:spPr>
            <c:txPr>
              <a:bodyPr/>
              <a:lstStyle/>
              <a:p>
                <a:pPr>
                  <a:defRPr sz="1400" b="1"/>
                </a:pPr>
                <a:endParaRPr lang="ru-RU"/>
              </a:p>
            </c:txPr>
            <c:showVal val="1"/>
            <c:showLeaderLines val="1"/>
            <c:extLst>
              <c:ext xmlns:c15="http://schemas.microsoft.com/office/drawing/2012/chart" uri="{CE6537A1-D6FC-4f65-9D91-7224C49458BB}">
                <c15:layout/>
              </c:ext>
            </c:extLst>
          </c:dLbls>
          <c:cat>
            <c:strRef>
              <c:f>Лист5!$A$430:$A$433</c:f>
              <c:strCache>
                <c:ptCount val="4"/>
                <c:pt idx="0">
                  <c:v>да, самостоятельно соблюдали диету</c:v>
                </c:pt>
                <c:pt idx="1">
                  <c:v>да, следовали рекомендациям врача</c:v>
                </c:pt>
                <c:pt idx="2">
                  <c:v>участвовали в программе снижения веса</c:v>
                </c:pt>
                <c:pt idx="3">
                  <c:v>нет, никогда</c:v>
                </c:pt>
              </c:strCache>
            </c:strRef>
          </c:cat>
          <c:val>
            <c:numRef>
              <c:f>Лист5!$B$430:$B$433</c:f>
              <c:numCache>
                <c:formatCode>General</c:formatCode>
                <c:ptCount val="4"/>
                <c:pt idx="0">
                  <c:v>42</c:v>
                </c:pt>
                <c:pt idx="1">
                  <c:v>8</c:v>
                </c:pt>
                <c:pt idx="2">
                  <c:v>5</c:v>
                </c:pt>
                <c:pt idx="3">
                  <c:v>35</c:v>
                </c:pt>
              </c:numCache>
            </c:numRef>
          </c:val>
        </c:ser>
        <c:dLbls/>
        <c:firstSliceAng val="0"/>
      </c:pieChart>
    </c:plotArea>
    <c:legend>
      <c:legendPos val="r"/>
      <c:layout>
        <c:manualLayout>
          <c:xMode val="edge"/>
          <c:yMode val="edge"/>
          <c:x val="0.63203977943124079"/>
          <c:y val="0.23431758530183741"/>
          <c:w val="0.35878590864215382"/>
          <c:h val="0.51573982939632568"/>
        </c:manualLayout>
      </c:layout>
      <c:txPr>
        <a:bodyPr/>
        <a:lstStyle/>
        <a:p>
          <a:pPr>
            <a:defRPr sz="1400" b="1"/>
          </a:pPr>
          <a:endParaRPr lang="ru-RU"/>
        </a:p>
      </c:txPr>
    </c:legend>
    <c:plotVisOnly val="1"/>
    <c:dispBlanksAs val="zero"/>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bar"/>
        <c:grouping val="clustered"/>
        <c:ser>
          <c:idx val="0"/>
          <c:order val="0"/>
          <c:spPr>
            <a:blipFill>
              <a:blip xmlns:r="http://schemas.openxmlformats.org/officeDocument/2006/relationships" r:embed="rId1"/>
              <a:tile tx="0" ty="0" sx="100000" sy="100000" flip="none" algn="tl"/>
            </a:blipFill>
          </c:spPr>
          <c:dLbls>
            <c:spPr>
              <a:solidFill>
                <a:srgbClr val="FFFF00"/>
              </a:solidFill>
            </c:spPr>
            <c:txPr>
              <a:bodyPr/>
              <a:lstStyle/>
              <a:p>
                <a:pPr>
                  <a:defRPr sz="1600" b="1"/>
                </a:pPr>
                <a:endParaRPr lang="ru-RU"/>
              </a:p>
            </c:txPr>
            <c:showVal val="1"/>
            <c:extLst>
              <c:ext xmlns:c15="http://schemas.microsoft.com/office/drawing/2012/chart" uri="{CE6537A1-D6FC-4f65-9D91-7224C49458BB}">
                <c15:layout/>
                <c15:showLeaderLines val="0"/>
              </c:ext>
            </c:extLst>
          </c:dLbls>
          <c:cat>
            <c:strRef>
              <c:f>Лист5!$A$450:$A$451</c:f>
              <c:strCache>
                <c:ptCount val="2"/>
                <c:pt idx="0">
                  <c:v>да</c:v>
                </c:pt>
                <c:pt idx="1">
                  <c:v>нет</c:v>
                </c:pt>
              </c:strCache>
            </c:strRef>
          </c:cat>
          <c:val>
            <c:numRef>
              <c:f>Лист5!$B$450:$B$451</c:f>
              <c:numCache>
                <c:formatCode>General</c:formatCode>
                <c:ptCount val="2"/>
                <c:pt idx="0">
                  <c:v>12</c:v>
                </c:pt>
                <c:pt idx="1">
                  <c:v>88</c:v>
                </c:pt>
              </c:numCache>
            </c:numRef>
          </c:val>
        </c:ser>
        <c:dLbls/>
        <c:shape val="box"/>
        <c:axId val="168233984"/>
        <c:axId val="168243968"/>
        <c:axId val="0"/>
      </c:bar3DChart>
      <c:catAx>
        <c:axId val="168233984"/>
        <c:scaling>
          <c:orientation val="minMax"/>
        </c:scaling>
        <c:axPos val="l"/>
        <c:numFmt formatCode="General" sourceLinked="0"/>
        <c:tickLblPos val="nextTo"/>
        <c:txPr>
          <a:bodyPr/>
          <a:lstStyle/>
          <a:p>
            <a:pPr>
              <a:defRPr sz="1600" b="1"/>
            </a:pPr>
            <a:endParaRPr lang="ru-RU"/>
          </a:p>
        </c:txPr>
        <c:crossAx val="168243968"/>
        <c:crosses val="autoZero"/>
        <c:auto val="1"/>
        <c:lblAlgn val="ctr"/>
        <c:lblOffset val="100"/>
      </c:catAx>
      <c:valAx>
        <c:axId val="168243968"/>
        <c:scaling>
          <c:orientation val="minMax"/>
        </c:scaling>
        <c:axPos val="b"/>
        <c:majorGridlines/>
        <c:numFmt formatCode="General" sourceLinked="1"/>
        <c:tickLblPos val="nextTo"/>
        <c:crossAx val="168233984"/>
        <c:crosses val="autoZero"/>
        <c:crossBetween val="between"/>
      </c:valAx>
    </c:plotArea>
    <c:plotVisOnly val="1"/>
    <c:dispBlanksAs val="gap"/>
  </c:chart>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spPr>
            <a:blipFill>
              <a:blip xmlns:r="http://schemas.openxmlformats.org/officeDocument/2006/relationships" r:embed="rId1"/>
              <a:tile tx="0" ty="0" sx="100000" sy="100000" flip="none" algn="tl"/>
            </a:blipFill>
          </c:spPr>
          <c:dLbls>
            <c:spPr>
              <a:solidFill>
                <a:srgbClr val="FFFF00"/>
              </a:solidFill>
            </c:spPr>
            <c:txPr>
              <a:bodyPr/>
              <a:lstStyle/>
              <a:p>
                <a:pPr>
                  <a:defRPr sz="1400" b="1"/>
                </a:pPr>
                <a:endParaRPr lang="ru-RU"/>
              </a:p>
            </c:txPr>
            <c:showVal val="1"/>
            <c:extLst>
              <c:ext xmlns:c15="http://schemas.microsoft.com/office/drawing/2012/chart" uri="{CE6537A1-D6FC-4f65-9D91-7224C49458BB}">
                <c15:layout/>
                <c15:showLeaderLines val="0"/>
              </c:ext>
            </c:extLst>
          </c:dLbls>
          <c:cat>
            <c:strRef>
              <c:f>Лист5!$A$470:$A$473</c:f>
              <c:strCache>
                <c:ptCount val="4"/>
                <c:pt idx="0">
                  <c:v>да,неоднократно</c:v>
                </c:pt>
                <c:pt idx="1">
                  <c:v>нет,никогда</c:v>
                </c:pt>
                <c:pt idx="2">
                  <c:v>да,1или 2 раза</c:v>
                </c:pt>
                <c:pt idx="3">
                  <c:v>затрудняюсь ответить</c:v>
                </c:pt>
              </c:strCache>
            </c:strRef>
          </c:cat>
          <c:val>
            <c:numRef>
              <c:f>Лист5!$B$470:$B$473</c:f>
              <c:numCache>
                <c:formatCode>General</c:formatCode>
                <c:ptCount val="4"/>
                <c:pt idx="0">
                  <c:v>2</c:v>
                </c:pt>
                <c:pt idx="1">
                  <c:v>34</c:v>
                </c:pt>
                <c:pt idx="2">
                  <c:v>4</c:v>
                </c:pt>
                <c:pt idx="3">
                  <c:v>60</c:v>
                </c:pt>
              </c:numCache>
            </c:numRef>
          </c:val>
        </c:ser>
        <c:dLbls/>
        <c:shape val="box"/>
        <c:axId val="168289408"/>
        <c:axId val="168290944"/>
        <c:axId val="0"/>
      </c:bar3DChart>
      <c:catAx>
        <c:axId val="168289408"/>
        <c:scaling>
          <c:orientation val="minMax"/>
        </c:scaling>
        <c:axPos val="b"/>
        <c:numFmt formatCode="General" sourceLinked="0"/>
        <c:tickLblPos val="nextTo"/>
        <c:txPr>
          <a:bodyPr/>
          <a:lstStyle/>
          <a:p>
            <a:pPr>
              <a:defRPr sz="1400" b="1"/>
            </a:pPr>
            <a:endParaRPr lang="ru-RU"/>
          </a:p>
        </c:txPr>
        <c:crossAx val="168290944"/>
        <c:crosses val="autoZero"/>
        <c:auto val="1"/>
        <c:lblAlgn val="ctr"/>
        <c:lblOffset val="100"/>
      </c:catAx>
      <c:valAx>
        <c:axId val="168290944"/>
        <c:scaling>
          <c:orientation val="minMax"/>
        </c:scaling>
        <c:axPos val="l"/>
        <c:majorGridlines/>
        <c:numFmt formatCode="General" sourceLinked="1"/>
        <c:tickLblPos val="nextTo"/>
        <c:crossAx val="168289408"/>
        <c:crosses val="autoZero"/>
        <c:crossBetween val="between"/>
      </c:valAx>
    </c:plotArea>
    <c:plotVisOnly val="1"/>
    <c:dispBlanksAs val="gap"/>
  </c:chart>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manualLayout>
          <c:layoutTarget val="inner"/>
          <c:xMode val="edge"/>
          <c:yMode val="edge"/>
          <c:x val="5.9370078740157477E-2"/>
          <c:y val="9.0277777777777693E-2"/>
          <c:w val="0.60745867915159324"/>
          <c:h val="0.87752525252525315"/>
        </c:manualLayout>
      </c:layout>
      <c:pie3DChart>
        <c:varyColors val="1"/>
        <c:ser>
          <c:idx val="0"/>
          <c:order val="0"/>
          <c:dLbls>
            <c:spPr>
              <a:solidFill>
                <a:srgbClr val="FFFF00"/>
              </a:solidFill>
            </c:spPr>
            <c:txPr>
              <a:bodyPr/>
              <a:lstStyle/>
              <a:p>
                <a:pPr>
                  <a:defRPr sz="1600" b="1"/>
                </a:pPr>
                <a:endParaRPr lang="ru-RU"/>
              </a:p>
            </c:txPr>
            <c:showVal val="1"/>
            <c:showLeaderLines val="1"/>
            <c:extLst>
              <c:ext xmlns:c15="http://schemas.microsoft.com/office/drawing/2012/chart" uri="{CE6537A1-D6FC-4f65-9D91-7224C49458BB}">
                <c15:layout/>
              </c:ext>
            </c:extLst>
          </c:dLbls>
          <c:cat>
            <c:strRef>
              <c:f>Лист5!$A$493:$A$495</c:f>
              <c:strCache>
                <c:ptCount val="3"/>
                <c:pt idx="0">
                  <c:v>да</c:v>
                </c:pt>
                <c:pt idx="1">
                  <c:v>нет</c:v>
                </c:pt>
                <c:pt idx="2">
                  <c:v>затрудняюсь ответить</c:v>
                </c:pt>
              </c:strCache>
            </c:strRef>
          </c:cat>
          <c:val>
            <c:numRef>
              <c:f>Лист5!$B$493:$B$495</c:f>
              <c:numCache>
                <c:formatCode>General</c:formatCode>
                <c:ptCount val="3"/>
                <c:pt idx="0">
                  <c:v>16</c:v>
                </c:pt>
                <c:pt idx="1">
                  <c:v>45</c:v>
                </c:pt>
                <c:pt idx="2">
                  <c:v>39</c:v>
                </c:pt>
              </c:numCache>
            </c:numRef>
          </c:val>
        </c:ser>
        <c:dLbls/>
      </c:pie3DChart>
    </c:plotArea>
    <c:legend>
      <c:legendPos val="r"/>
      <c:layout>
        <c:manualLayout>
          <c:xMode val="edge"/>
          <c:yMode val="edge"/>
          <c:x val="0.68565829609136753"/>
          <c:y val="0.38507893899626239"/>
          <c:w val="0.30533269489962461"/>
          <c:h val="0.35610454943132114"/>
        </c:manualLayout>
      </c:layout>
      <c:txPr>
        <a:bodyPr/>
        <a:lstStyle/>
        <a:p>
          <a:pPr>
            <a:defRPr sz="1600"/>
          </a:pPr>
          <a:endParaRPr lang="ru-RU"/>
        </a:p>
      </c:txPr>
    </c:legend>
    <c:plotVisOnly val="1"/>
    <c:dispBlanksAs val="zero"/>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pie3DChart>
        <c:varyColors val="1"/>
        <c:ser>
          <c:idx val="0"/>
          <c:order val="0"/>
          <c:explosion val="25"/>
          <c:dLbls>
            <c:spPr>
              <a:solidFill>
                <a:srgbClr val="FFFF00"/>
              </a:solidFill>
            </c:spPr>
            <c:txPr>
              <a:bodyPr/>
              <a:lstStyle/>
              <a:p>
                <a:pPr>
                  <a:defRPr sz="1600" b="1"/>
                </a:pPr>
                <a:endParaRPr lang="ru-RU"/>
              </a:p>
            </c:txPr>
            <c:showVal val="1"/>
            <c:showLeaderLines val="1"/>
            <c:extLst>
              <c:ext xmlns:c15="http://schemas.microsoft.com/office/drawing/2012/chart" uri="{CE6537A1-D6FC-4f65-9D91-7224C49458BB}">
                <c15:layout/>
              </c:ext>
            </c:extLst>
          </c:dLbls>
          <c:cat>
            <c:strRef>
              <c:f>Лист5!$A$508:$A$509</c:f>
              <c:strCache>
                <c:ptCount val="2"/>
                <c:pt idx="0">
                  <c:v>да</c:v>
                </c:pt>
                <c:pt idx="1">
                  <c:v>нет</c:v>
                </c:pt>
              </c:strCache>
            </c:strRef>
          </c:cat>
          <c:val>
            <c:numRef>
              <c:f>Лист5!$B$508:$B$509</c:f>
              <c:numCache>
                <c:formatCode>General</c:formatCode>
                <c:ptCount val="2"/>
                <c:pt idx="0">
                  <c:v>13</c:v>
                </c:pt>
                <c:pt idx="1">
                  <c:v>87</c:v>
                </c:pt>
              </c:numCache>
            </c:numRef>
          </c:val>
        </c:ser>
        <c:dLbls/>
      </c:pie3DChart>
    </c:plotArea>
    <c:legend>
      <c:legendPos val="r"/>
      <c:layout/>
      <c:txPr>
        <a:bodyPr/>
        <a:lstStyle/>
        <a:p>
          <a:pPr>
            <a:defRPr sz="1800"/>
          </a:pPr>
          <a:endParaRPr lang="ru-RU"/>
        </a:p>
      </c:txPr>
    </c:legend>
    <c:plotVisOnly val="1"/>
    <c:dispBlanksAs val="zero"/>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pie3DChart>
        <c:varyColors val="1"/>
        <c:ser>
          <c:idx val="0"/>
          <c:order val="0"/>
          <c:explosion val="25"/>
          <c:dLbls>
            <c:spPr>
              <a:solidFill>
                <a:srgbClr val="FFFF00"/>
              </a:solidFill>
            </c:spPr>
            <c:txPr>
              <a:bodyPr/>
              <a:lstStyle/>
              <a:p>
                <a:pPr>
                  <a:defRPr sz="1800" b="1"/>
                </a:pPr>
                <a:endParaRPr lang="ru-RU"/>
              </a:p>
            </c:txPr>
            <c:showVal val="1"/>
            <c:showLeaderLines val="1"/>
            <c:extLst>
              <c:ext xmlns:c15="http://schemas.microsoft.com/office/drawing/2012/chart" uri="{CE6537A1-D6FC-4f65-9D91-7224C49458BB}">
                <c15:layout/>
              </c:ext>
            </c:extLst>
          </c:dLbls>
          <c:cat>
            <c:strRef>
              <c:f>Лист5!$A$531:$A$532</c:f>
              <c:strCache>
                <c:ptCount val="2"/>
                <c:pt idx="0">
                  <c:v>да</c:v>
                </c:pt>
                <c:pt idx="1">
                  <c:v>нет</c:v>
                </c:pt>
              </c:strCache>
            </c:strRef>
          </c:cat>
          <c:val>
            <c:numRef>
              <c:f>Лист5!$B$531:$B$532</c:f>
              <c:numCache>
                <c:formatCode>General</c:formatCode>
                <c:ptCount val="2"/>
                <c:pt idx="0">
                  <c:v>68</c:v>
                </c:pt>
                <c:pt idx="1">
                  <c:v>32</c:v>
                </c:pt>
              </c:numCache>
            </c:numRef>
          </c:val>
        </c:ser>
        <c:dLbls/>
      </c:pie3DChart>
    </c:plotArea>
    <c:legend>
      <c:legendPos val="r"/>
      <c:layout/>
      <c:txPr>
        <a:bodyPr/>
        <a:lstStyle/>
        <a:p>
          <a:pPr>
            <a:defRPr sz="1800"/>
          </a:pPr>
          <a:endParaRPr lang="ru-RU"/>
        </a:p>
      </c:txPr>
    </c:legend>
    <c:plotVisOnly val="1"/>
    <c:dispBlanksAs val="zero"/>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manualLayout>
          <c:layoutTarget val="inner"/>
          <c:xMode val="edge"/>
          <c:yMode val="edge"/>
          <c:x val="5.7834526366022432E-2"/>
          <c:y val="4.7115283666464766E-2"/>
          <c:w val="0.57332104509663551"/>
          <c:h val="0.86217968907732689"/>
        </c:manualLayout>
      </c:layout>
      <c:pie3DChart>
        <c:varyColors val="1"/>
        <c:ser>
          <c:idx val="0"/>
          <c:order val="0"/>
          <c:explosion val="25"/>
          <c:dLbls>
            <c:spPr>
              <a:solidFill>
                <a:srgbClr val="FFFF00"/>
              </a:solidFill>
            </c:spPr>
            <c:txPr>
              <a:bodyPr/>
              <a:lstStyle/>
              <a:p>
                <a:pPr>
                  <a:defRPr sz="1600" b="1"/>
                </a:pPr>
                <a:endParaRPr lang="ru-RU"/>
              </a:p>
            </c:txPr>
            <c:showVal val="1"/>
            <c:showLeaderLines val="1"/>
            <c:extLst>
              <c:ext xmlns:c15="http://schemas.microsoft.com/office/drawing/2012/chart" uri="{CE6537A1-D6FC-4f65-9D91-7224C49458BB}">
                <c15:layout/>
              </c:ext>
            </c:extLst>
          </c:dLbls>
          <c:cat>
            <c:strRef>
              <c:f>Лист5!$A$556:$A$557</c:f>
              <c:strCache>
                <c:ptCount val="2"/>
                <c:pt idx="0">
                  <c:v>положительный эффект</c:v>
                </c:pt>
                <c:pt idx="1">
                  <c:v>нет эффекта</c:v>
                </c:pt>
              </c:strCache>
            </c:strRef>
          </c:cat>
          <c:val>
            <c:numRef>
              <c:f>Лист5!$B$556:$B$557</c:f>
              <c:numCache>
                <c:formatCode>General</c:formatCode>
                <c:ptCount val="2"/>
                <c:pt idx="0">
                  <c:v>34</c:v>
                </c:pt>
                <c:pt idx="1">
                  <c:v>66</c:v>
                </c:pt>
              </c:numCache>
            </c:numRef>
          </c:val>
        </c:ser>
        <c:dLbls/>
      </c:pie3DChart>
    </c:plotArea>
    <c:legend>
      <c:legendPos val="r"/>
      <c:layout>
        <c:manualLayout>
          <c:xMode val="edge"/>
          <c:yMode val="edge"/>
          <c:x val="0.653698878549274"/>
          <c:y val="0.29319772528433946"/>
          <c:w val="0.34630112145072772"/>
          <c:h val="0.47678114274177269"/>
        </c:manualLayout>
      </c:layout>
      <c:txPr>
        <a:bodyPr/>
        <a:lstStyle/>
        <a:p>
          <a:pPr>
            <a:defRPr sz="1600"/>
          </a:pPr>
          <a:endParaRPr lang="ru-RU"/>
        </a:p>
      </c:txPr>
    </c:legend>
    <c:plotVisOnly val="1"/>
    <c:dispBlanksAs val="zero"/>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dLbls>
            <c:spPr>
              <a:solidFill>
                <a:srgbClr val="FFFF00"/>
              </a:solidFill>
            </c:spPr>
            <c:txPr>
              <a:bodyPr/>
              <a:lstStyle/>
              <a:p>
                <a:pPr>
                  <a:defRPr sz="1600" b="1"/>
                </a:pPr>
                <a:endParaRPr lang="ru-RU"/>
              </a:p>
            </c:txPr>
            <c:showVal val="1"/>
            <c:extLst>
              <c:ext xmlns:c15="http://schemas.microsoft.com/office/drawing/2012/chart" uri="{CE6537A1-D6FC-4f65-9D91-7224C49458BB}">
                <c15:layout/>
                <c15:showLeaderLines val="0"/>
              </c:ext>
            </c:extLst>
          </c:dLbls>
          <c:cat>
            <c:strRef>
              <c:f>Лист5!$A$576:$A$578</c:f>
              <c:strCache>
                <c:ptCount val="3"/>
                <c:pt idx="0">
                  <c:v>да</c:v>
                </c:pt>
                <c:pt idx="1">
                  <c:v>нет</c:v>
                </c:pt>
                <c:pt idx="2">
                  <c:v>затрудняюсь ответить</c:v>
                </c:pt>
              </c:strCache>
            </c:strRef>
          </c:cat>
          <c:val>
            <c:numRef>
              <c:f>Лист5!$B$576:$B$578</c:f>
              <c:numCache>
                <c:formatCode>General</c:formatCode>
                <c:ptCount val="3"/>
                <c:pt idx="0">
                  <c:v>35</c:v>
                </c:pt>
                <c:pt idx="1">
                  <c:v>9</c:v>
                </c:pt>
                <c:pt idx="2">
                  <c:v>56</c:v>
                </c:pt>
              </c:numCache>
            </c:numRef>
          </c:val>
        </c:ser>
        <c:dLbls/>
        <c:shape val="box"/>
        <c:axId val="168665856"/>
        <c:axId val="168667392"/>
        <c:axId val="0"/>
      </c:bar3DChart>
      <c:catAx>
        <c:axId val="168665856"/>
        <c:scaling>
          <c:orientation val="minMax"/>
        </c:scaling>
        <c:axPos val="b"/>
        <c:numFmt formatCode="General" sourceLinked="0"/>
        <c:tickLblPos val="nextTo"/>
        <c:txPr>
          <a:bodyPr/>
          <a:lstStyle/>
          <a:p>
            <a:pPr>
              <a:defRPr sz="1400" b="1"/>
            </a:pPr>
            <a:endParaRPr lang="ru-RU"/>
          </a:p>
        </c:txPr>
        <c:crossAx val="168667392"/>
        <c:crosses val="autoZero"/>
        <c:auto val="1"/>
        <c:lblAlgn val="ctr"/>
        <c:lblOffset val="100"/>
      </c:catAx>
      <c:valAx>
        <c:axId val="168667392"/>
        <c:scaling>
          <c:orientation val="minMax"/>
        </c:scaling>
        <c:axPos val="l"/>
        <c:majorGridlines/>
        <c:numFmt formatCode="General" sourceLinked="1"/>
        <c:tickLblPos val="nextTo"/>
        <c:crossAx val="168665856"/>
        <c:crosses val="autoZero"/>
        <c:crossBetween val="between"/>
      </c:valAx>
    </c:plotArea>
    <c:plotVisOnly val="1"/>
    <c:dispBlanksAs val="gap"/>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pie3DChart>
        <c:varyColors val="1"/>
        <c:ser>
          <c:idx val="0"/>
          <c:order val="0"/>
          <c:explosion val="25"/>
          <c:dLbls>
            <c:spPr>
              <a:solidFill>
                <a:srgbClr val="FFFF00"/>
              </a:solidFill>
            </c:spPr>
            <c:txPr>
              <a:bodyPr/>
              <a:lstStyle/>
              <a:p>
                <a:pPr>
                  <a:defRPr sz="1400" b="1"/>
                </a:pPr>
                <a:endParaRPr lang="ru-RU"/>
              </a:p>
            </c:txPr>
            <c:showVal val="1"/>
            <c:showLeaderLines val="1"/>
            <c:extLst>
              <c:ext xmlns:c15="http://schemas.microsoft.com/office/drawing/2012/chart" uri="{CE6537A1-D6FC-4f65-9D91-7224C49458BB}">
                <c15:layout/>
              </c:ext>
            </c:extLst>
          </c:dLbls>
          <c:cat>
            <c:strRef>
              <c:f>Лист5!$A$597:$A$599</c:f>
              <c:strCache>
                <c:ptCount val="3"/>
                <c:pt idx="0">
                  <c:v>да</c:v>
                </c:pt>
                <c:pt idx="1">
                  <c:v>нет</c:v>
                </c:pt>
                <c:pt idx="2">
                  <c:v>затрудняюсь ответить</c:v>
                </c:pt>
              </c:strCache>
            </c:strRef>
          </c:cat>
          <c:val>
            <c:numRef>
              <c:f>Лист5!$B$597:$B$599</c:f>
              <c:numCache>
                <c:formatCode>General</c:formatCode>
                <c:ptCount val="3"/>
                <c:pt idx="0">
                  <c:v>32</c:v>
                </c:pt>
                <c:pt idx="1">
                  <c:v>11</c:v>
                </c:pt>
                <c:pt idx="2">
                  <c:v>57</c:v>
                </c:pt>
              </c:numCache>
            </c:numRef>
          </c:val>
        </c:ser>
        <c:dLbls/>
      </c:pie3DChart>
    </c:plotArea>
    <c:legend>
      <c:legendPos val="r"/>
      <c:layout>
        <c:manualLayout>
          <c:xMode val="edge"/>
          <c:yMode val="edge"/>
          <c:x val="0.67204782477411629"/>
          <c:y val="0.38679417871273558"/>
          <c:w val="0.31910261770376092"/>
          <c:h val="0.25377463078309243"/>
        </c:manualLayout>
      </c:layout>
      <c:txPr>
        <a:bodyPr/>
        <a:lstStyle/>
        <a:p>
          <a:pPr>
            <a:defRPr sz="1600"/>
          </a:pPr>
          <a:endParaRPr lang="ru-RU"/>
        </a:p>
      </c:txPr>
    </c:legend>
    <c:plotVisOnly val="1"/>
    <c:dispBlanksAs val="zero"/>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manualLayout>
          <c:layoutTarget val="inner"/>
          <c:xMode val="edge"/>
          <c:yMode val="edge"/>
          <c:x val="4.2430446194225778E-2"/>
          <c:y val="2.5462962962962982E-2"/>
          <c:w val="0.62180708661417505"/>
          <c:h val="0.90740740740740744"/>
        </c:manualLayout>
      </c:layout>
      <c:pie3DChart>
        <c:varyColors val="1"/>
        <c:ser>
          <c:idx val="0"/>
          <c:order val="0"/>
          <c:dLbls>
            <c:spPr>
              <a:solidFill>
                <a:srgbClr val="FFFF00"/>
              </a:solidFill>
            </c:spPr>
            <c:txPr>
              <a:bodyPr/>
              <a:lstStyle/>
              <a:p>
                <a:pPr>
                  <a:defRPr sz="1600" b="1"/>
                </a:pPr>
                <a:endParaRPr lang="ru-RU"/>
              </a:p>
            </c:txPr>
            <c:showVal val="1"/>
            <c:showLeaderLines val="1"/>
            <c:extLst>
              <c:ext xmlns:c15="http://schemas.microsoft.com/office/drawing/2012/chart" uri="{CE6537A1-D6FC-4f65-9D91-7224C49458BB}">
                <c15:layout/>
              </c:ext>
            </c:extLst>
          </c:dLbls>
          <c:cat>
            <c:strRef>
              <c:f>Лист5!$A$628:$A$631</c:f>
              <c:strCache>
                <c:ptCount val="4"/>
                <c:pt idx="0">
                  <c:v>менее 30мин в день</c:v>
                </c:pt>
                <c:pt idx="1">
                  <c:v>30-60мин в день</c:v>
                </c:pt>
                <c:pt idx="2">
                  <c:v>более 60мин в день</c:v>
                </c:pt>
                <c:pt idx="3">
                  <c:v>занимаюсь физкультурой 2раза в неделю</c:v>
                </c:pt>
              </c:strCache>
            </c:strRef>
          </c:cat>
          <c:val>
            <c:numRef>
              <c:f>Лист5!$B$628:$B$631</c:f>
              <c:numCache>
                <c:formatCode>General</c:formatCode>
                <c:ptCount val="4"/>
                <c:pt idx="0">
                  <c:v>54</c:v>
                </c:pt>
                <c:pt idx="1">
                  <c:v>20</c:v>
                </c:pt>
                <c:pt idx="2">
                  <c:v>11</c:v>
                </c:pt>
                <c:pt idx="3">
                  <c:v>15</c:v>
                </c:pt>
              </c:numCache>
            </c:numRef>
          </c:val>
        </c:ser>
        <c:dLbls/>
      </c:pie3DChart>
    </c:plotArea>
    <c:legend>
      <c:legendPos val="r"/>
      <c:layout/>
      <c:txPr>
        <a:bodyPr/>
        <a:lstStyle/>
        <a:p>
          <a:pPr>
            <a:defRPr sz="1400"/>
          </a:pPr>
          <a:endParaRPr lang="ru-RU"/>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dLbls>
            <c:spPr>
              <a:solidFill>
                <a:srgbClr val="FFFF00"/>
              </a:solidFill>
            </c:spPr>
            <c:txPr>
              <a:bodyPr/>
              <a:lstStyle/>
              <a:p>
                <a:pPr>
                  <a:defRPr sz="1300" b="1" baseline="0"/>
                </a:pPr>
                <a:endParaRPr lang="ru-RU"/>
              </a:p>
            </c:txPr>
            <c:showVal val="1"/>
            <c:extLst>
              <c:ext xmlns:c15="http://schemas.microsoft.com/office/drawing/2012/chart" uri="{CE6537A1-D6FC-4f65-9D91-7224C49458BB}">
                <c15:layout/>
                <c15:showLeaderLines val="0"/>
              </c:ext>
            </c:extLst>
          </c:dLbls>
          <c:cat>
            <c:strRef>
              <c:f>Лист5!$A$30:$A$32</c:f>
              <c:strCache>
                <c:ptCount val="3"/>
                <c:pt idx="0">
                  <c:v>несколько раз в день</c:v>
                </c:pt>
                <c:pt idx="1">
                  <c:v>2-3 раза в неделю</c:v>
                </c:pt>
                <c:pt idx="2">
                  <c:v>1  в день </c:v>
                </c:pt>
              </c:strCache>
            </c:strRef>
          </c:cat>
          <c:val>
            <c:numRef>
              <c:f>Лист5!$B$30:$B$32</c:f>
              <c:numCache>
                <c:formatCode>General</c:formatCode>
                <c:ptCount val="3"/>
                <c:pt idx="0">
                  <c:v>13</c:v>
                </c:pt>
                <c:pt idx="1">
                  <c:v>52</c:v>
                </c:pt>
                <c:pt idx="2">
                  <c:v>33</c:v>
                </c:pt>
              </c:numCache>
            </c:numRef>
          </c:val>
        </c:ser>
        <c:dLbls/>
        <c:shape val="box"/>
        <c:axId val="158112384"/>
        <c:axId val="158122368"/>
        <c:axId val="0"/>
      </c:bar3DChart>
      <c:catAx>
        <c:axId val="158112384"/>
        <c:scaling>
          <c:orientation val="minMax"/>
        </c:scaling>
        <c:axPos val="b"/>
        <c:numFmt formatCode="General" sourceLinked="0"/>
        <c:tickLblPos val="nextTo"/>
        <c:txPr>
          <a:bodyPr/>
          <a:lstStyle/>
          <a:p>
            <a:pPr>
              <a:defRPr sz="1600" b="1"/>
            </a:pPr>
            <a:endParaRPr lang="ru-RU"/>
          </a:p>
        </c:txPr>
        <c:crossAx val="158122368"/>
        <c:crosses val="autoZero"/>
        <c:auto val="1"/>
        <c:lblAlgn val="ctr"/>
        <c:lblOffset val="100"/>
      </c:catAx>
      <c:valAx>
        <c:axId val="158122368"/>
        <c:scaling>
          <c:orientation val="minMax"/>
        </c:scaling>
        <c:axPos val="l"/>
        <c:majorGridlines/>
        <c:numFmt formatCode="General" sourceLinked="1"/>
        <c:tickLblPos val="nextTo"/>
        <c:txPr>
          <a:bodyPr/>
          <a:lstStyle/>
          <a:p>
            <a:pPr>
              <a:defRPr b="1"/>
            </a:pPr>
            <a:endParaRPr lang="ru-RU"/>
          </a:p>
        </c:txPr>
        <c:crossAx val="158112384"/>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bar"/>
        <c:grouping val="stacked"/>
        <c:ser>
          <c:idx val="0"/>
          <c:order val="0"/>
          <c:spPr>
            <a:blipFill>
              <a:blip xmlns:r="http://schemas.openxmlformats.org/officeDocument/2006/relationships" r:embed="rId1"/>
              <a:tile tx="0" ty="0" sx="100000" sy="100000" flip="none" algn="tl"/>
            </a:blipFill>
          </c:spPr>
          <c:dLbls>
            <c:spPr>
              <a:solidFill>
                <a:schemeClr val="accent2"/>
              </a:solidFill>
            </c:spPr>
            <c:txPr>
              <a:bodyPr/>
              <a:lstStyle/>
              <a:p>
                <a:pPr>
                  <a:defRPr sz="1400" b="1">
                    <a:solidFill>
                      <a:srgbClr val="FFFF00"/>
                    </a:solidFill>
                  </a:defRPr>
                </a:pPr>
                <a:endParaRPr lang="ru-RU"/>
              </a:p>
            </c:txPr>
            <c:showVal val="1"/>
            <c:extLst>
              <c:ext xmlns:c15="http://schemas.microsoft.com/office/drawing/2012/chart" uri="{CE6537A1-D6FC-4f65-9D91-7224C49458BB}">
                <c15:layout/>
                <c15:showLeaderLines val="0"/>
              </c:ext>
            </c:extLst>
          </c:dLbls>
          <c:cat>
            <c:strRef>
              <c:f>Лист5!$A$50:$A$53</c:f>
              <c:strCache>
                <c:ptCount val="4"/>
                <c:pt idx="0">
                  <c:v>менее 200г</c:v>
                </c:pt>
                <c:pt idx="1">
                  <c:v>200-400г</c:v>
                </c:pt>
                <c:pt idx="2">
                  <c:v>более 400г</c:v>
                </c:pt>
                <c:pt idx="3">
                  <c:v>затрудняюсь ответить</c:v>
                </c:pt>
              </c:strCache>
            </c:strRef>
          </c:cat>
          <c:val>
            <c:numRef>
              <c:f>Лист5!$B$50:$B$53</c:f>
              <c:numCache>
                <c:formatCode>General</c:formatCode>
                <c:ptCount val="4"/>
                <c:pt idx="0">
                  <c:v>16</c:v>
                </c:pt>
                <c:pt idx="1">
                  <c:v>32</c:v>
                </c:pt>
                <c:pt idx="2">
                  <c:v>2</c:v>
                </c:pt>
                <c:pt idx="3">
                  <c:v>50</c:v>
                </c:pt>
              </c:numCache>
            </c:numRef>
          </c:val>
        </c:ser>
        <c:dLbls/>
        <c:shape val="box"/>
        <c:axId val="159519488"/>
        <c:axId val="159521024"/>
        <c:axId val="0"/>
      </c:bar3DChart>
      <c:catAx>
        <c:axId val="159519488"/>
        <c:scaling>
          <c:orientation val="minMax"/>
        </c:scaling>
        <c:axPos val="l"/>
        <c:numFmt formatCode="General" sourceLinked="0"/>
        <c:tickLblPos val="nextTo"/>
        <c:txPr>
          <a:bodyPr/>
          <a:lstStyle/>
          <a:p>
            <a:pPr>
              <a:defRPr sz="1200" b="1"/>
            </a:pPr>
            <a:endParaRPr lang="ru-RU"/>
          </a:p>
        </c:txPr>
        <c:crossAx val="159521024"/>
        <c:crosses val="autoZero"/>
        <c:auto val="1"/>
        <c:lblAlgn val="ctr"/>
        <c:lblOffset val="100"/>
      </c:catAx>
      <c:valAx>
        <c:axId val="159521024"/>
        <c:scaling>
          <c:orientation val="minMax"/>
        </c:scaling>
        <c:axPos val="b"/>
        <c:majorGridlines/>
        <c:numFmt formatCode="General" sourceLinked="1"/>
        <c:tickLblPos val="nextTo"/>
        <c:txPr>
          <a:bodyPr/>
          <a:lstStyle/>
          <a:p>
            <a:pPr>
              <a:defRPr b="1"/>
            </a:pPr>
            <a:endParaRPr lang="ru-RU"/>
          </a:p>
        </c:txPr>
        <c:crossAx val="159519488"/>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spPr>
            <a:blipFill>
              <a:blip xmlns:r="http://schemas.openxmlformats.org/officeDocument/2006/relationships" r:embed="rId1"/>
              <a:tile tx="0" ty="0" sx="100000" sy="100000" flip="none" algn="tl"/>
            </a:blipFill>
          </c:spPr>
          <c:dLbls>
            <c:dLbl>
              <c:idx val="1"/>
              <c:layout>
                <c:manualLayout>
                  <c:x val="2.3391808557018281E-3"/>
                  <c:y val="4.4692737430167731E-2"/>
                </c:manualLayout>
              </c:layout>
              <c:showVal val="1"/>
              <c:extLst>
                <c:ext xmlns:c15="http://schemas.microsoft.com/office/drawing/2012/chart" uri="{CE6537A1-D6FC-4f65-9D91-7224C49458BB}">
                  <c15:layout/>
                </c:ext>
              </c:extLst>
            </c:dLbl>
            <c:dLbl>
              <c:idx val="2"/>
              <c:layout>
                <c:manualLayout>
                  <c:x val="4.6783617114036719E-3"/>
                  <c:y val="0.10055865921787699"/>
                </c:manualLayout>
              </c:layout>
              <c:showVal val="1"/>
              <c:extLst>
                <c:ext xmlns:c15="http://schemas.microsoft.com/office/drawing/2012/chart" uri="{CE6537A1-D6FC-4f65-9D91-7224C49458BB}">
                  <c15:layout/>
                </c:ext>
              </c:extLst>
            </c:dLbl>
            <c:dLbl>
              <c:idx val="3"/>
              <c:layout>
                <c:manualLayout>
                  <c:x val="2.3391808557018281E-3"/>
                  <c:y val="5.9590316573556804E-2"/>
                </c:manualLayout>
              </c:layout>
              <c:showVal val="1"/>
              <c:extLst>
                <c:ext xmlns:c15="http://schemas.microsoft.com/office/drawing/2012/chart" uri="{CE6537A1-D6FC-4f65-9D91-7224C49458BB}">
                  <c15:layout/>
                </c:ext>
              </c:extLst>
            </c:dLbl>
            <c:dLbl>
              <c:idx val="4"/>
              <c:layout>
                <c:manualLayout>
                  <c:x val="7.0175425671053955E-3"/>
                  <c:y val="7.8212290502793408E-2"/>
                </c:manualLayout>
              </c:layout>
              <c:showVal val="1"/>
              <c:extLst>
                <c:ext xmlns:c15="http://schemas.microsoft.com/office/drawing/2012/chart" uri="{CE6537A1-D6FC-4f65-9D91-7224C49458BB}">
                  <c15:layout/>
                </c:ext>
              </c:extLst>
            </c:dLbl>
            <c:spPr>
              <a:solidFill>
                <a:srgbClr val="FFFF00"/>
              </a:solidFill>
            </c:spPr>
            <c:txPr>
              <a:bodyPr/>
              <a:lstStyle/>
              <a:p>
                <a:pPr>
                  <a:defRPr b="1"/>
                </a:pPr>
                <a:endParaRPr lang="ru-RU"/>
              </a:p>
            </c:txPr>
            <c:showVal val="1"/>
            <c:extLst>
              <c:ext xmlns:c15="http://schemas.microsoft.com/office/drawing/2012/chart" uri="{CE6537A1-D6FC-4f65-9D91-7224C49458BB}">
                <c15:layout/>
                <c15:showLeaderLines val="0"/>
              </c:ext>
            </c:extLst>
          </c:dLbls>
          <c:cat>
            <c:strRef>
              <c:f>Лист5!$A$70:$A$74</c:f>
              <c:strCache>
                <c:ptCount val="5"/>
                <c:pt idx="0">
                  <c:v>ничем</c:v>
                </c:pt>
                <c:pt idx="1">
                  <c:v>растительным маслом</c:v>
                </c:pt>
                <c:pt idx="2">
                  <c:v>сметаной или майонезом</c:v>
                </c:pt>
                <c:pt idx="3">
                  <c:v>всем</c:v>
                </c:pt>
                <c:pt idx="4">
                  <c:v>затрудняюсь ответить</c:v>
                </c:pt>
              </c:strCache>
            </c:strRef>
          </c:cat>
          <c:val>
            <c:numRef>
              <c:f>Лист5!$B$70:$B$74</c:f>
              <c:numCache>
                <c:formatCode>General</c:formatCode>
                <c:ptCount val="5"/>
                <c:pt idx="0">
                  <c:v>0</c:v>
                </c:pt>
                <c:pt idx="1">
                  <c:v>10</c:v>
                </c:pt>
                <c:pt idx="2">
                  <c:v>48</c:v>
                </c:pt>
                <c:pt idx="3">
                  <c:v>9</c:v>
                </c:pt>
                <c:pt idx="4">
                  <c:v>33</c:v>
                </c:pt>
              </c:numCache>
            </c:numRef>
          </c:val>
        </c:ser>
        <c:dLbls/>
        <c:shape val="box"/>
        <c:axId val="159545984"/>
        <c:axId val="159555968"/>
        <c:axId val="0"/>
      </c:bar3DChart>
      <c:catAx>
        <c:axId val="159545984"/>
        <c:scaling>
          <c:orientation val="minMax"/>
        </c:scaling>
        <c:axPos val="b"/>
        <c:numFmt formatCode="General" sourceLinked="0"/>
        <c:tickLblPos val="nextTo"/>
        <c:txPr>
          <a:bodyPr/>
          <a:lstStyle/>
          <a:p>
            <a:pPr>
              <a:defRPr sz="1300" b="1"/>
            </a:pPr>
            <a:endParaRPr lang="ru-RU"/>
          </a:p>
        </c:txPr>
        <c:crossAx val="159555968"/>
        <c:crosses val="autoZero"/>
        <c:auto val="1"/>
        <c:lblAlgn val="ctr"/>
        <c:lblOffset val="100"/>
      </c:catAx>
      <c:valAx>
        <c:axId val="159555968"/>
        <c:scaling>
          <c:orientation val="minMax"/>
        </c:scaling>
        <c:axPos val="l"/>
        <c:majorGridlines/>
        <c:numFmt formatCode="General" sourceLinked="1"/>
        <c:tickLblPos val="nextTo"/>
        <c:crossAx val="159545984"/>
        <c:crosses val="autoZero"/>
        <c:crossBetween val="between"/>
      </c:valAx>
    </c:plotArea>
    <c:plotVisOnly val="1"/>
    <c:dispBlanksAs val="gap"/>
  </c:chart>
  <c:txPr>
    <a:bodyPr/>
    <a:lstStyle/>
    <a:p>
      <a:pPr>
        <a:defRPr sz="1300" baseline="0"/>
      </a:pPr>
      <a:endParaRPr lang="ru-RU"/>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dLbls>
            <c:spPr>
              <a:solidFill>
                <a:srgbClr val="FFFF00"/>
              </a:solidFill>
            </c:spPr>
            <c:txPr>
              <a:bodyPr/>
              <a:lstStyle/>
              <a:p>
                <a:pPr>
                  <a:defRPr sz="1600" b="1"/>
                </a:pPr>
                <a:endParaRPr lang="ru-RU"/>
              </a:p>
            </c:txPr>
            <c:showVal val="1"/>
            <c:showLeaderLines val="1"/>
            <c:extLst>
              <c:ext xmlns:c15="http://schemas.microsoft.com/office/drawing/2012/chart" uri="{CE6537A1-D6FC-4f65-9D91-7224C49458BB}">
                <c15:layout/>
              </c:ext>
            </c:extLst>
          </c:dLbls>
          <c:cat>
            <c:strRef>
              <c:f>Лист5!$A$93:$A$96</c:f>
              <c:strCache>
                <c:ptCount val="4"/>
                <c:pt idx="0">
                  <c:v>несколько раз  в день</c:v>
                </c:pt>
                <c:pt idx="1">
                  <c:v>иногда</c:v>
                </c:pt>
                <c:pt idx="2">
                  <c:v>редко</c:v>
                </c:pt>
                <c:pt idx="3">
                  <c:v>не употребляю</c:v>
                </c:pt>
              </c:strCache>
            </c:strRef>
          </c:cat>
          <c:val>
            <c:numRef>
              <c:f>Лист5!$B$93:$B$96</c:f>
              <c:numCache>
                <c:formatCode>General</c:formatCode>
                <c:ptCount val="4"/>
                <c:pt idx="0">
                  <c:v>16</c:v>
                </c:pt>
                <c:pt idx="1">
                  <c:v>20</c:v>
                </c:pt>
                <c:pt idx="2">
                  <c:v>18</c:v>
                </c:pt>
                <c:pt idx="3">
                  <c:v>46</c:v>
                </c:pt>
              </c:numCache>
            </c:numRef>
          </c:val>
        </c:ser>
        <c:dLbls/>
        <c:firstSliceAng val="0"/>
      </c:pieChart>
    </c:plotArea>
    <c:legend>
      <c:legendPos val="r"/>
      <c:layout>
        <c:manualLayout>
          <c:xMode val="edge"/>
          <c:yMode val="edge"/>
          <c:x val="0.6908204485802919"/>
          <c:y val="0.35555680539932577"/>
          <c:w val="0.30008864232880023"/>
          <c:h val="0.35766945798441907"/>
        </c:manualLayout>
      </c:layout>
      <c:txPr>
        <a:bodyPr/>
        <a:lstStyle/>
        <a:p>
          <a:pPr>
            <a:defRPr sz="1400"/>
          </a:pPr>
          <a:endParaRPr lang="ru-RU"/>
        </a:p>
      </c:txPr>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dLbls>
            <c:spPr>
              <a:solidFill>
                <a:srgbClr val="FFFF00"/>
              </a:solidFill>
            </c:spPr>
            <c:txPr>
              <a:bodyPr/>
              <a:lstStyle/>
              <a:p>
                <a:pPr>
                  <a:defRPr sz="1600" b="1"/>
                </a:pPr>
                <a:endParaRPr lang="ru-RU"/>
              </a:p>
            </c:txPr>
            <c:showVal val="1"/>
            <c:extLst>
              <c:ext xmlns:c15="http://schemas.microsoft.com/office/drawing/2012/chart" uri="{CE6537A1-D6FC-4f65-9D91-7224C49458BB}">
                <c15:layout/>
                <c15:showLeaderLines val="0"/>
              </c:ext>
            </c:extLst>
          </c:dLbls>
          <c:cat>
            <c:strRef>
              <c:f>Лист5!$A$113:$A$116</c:f>
              <c:strCache>
                <c:ptCount val="4"/>
                <c:pt idx="0">
                  <c:v>да,часто</c:v>
                </c:pt>
                <c:pt idx="1">
                  <c:v>да,иногда</c:v>
                </c:pt>
                <c:pt idx="2">
                  <c:v>редко</c:v>
                </c:pt>
                <c:pt idx="3">
                  <c:v>никогда</c:v>
                </c:pt>
              </c:strCache>
            </c:strRef>
          </c:cat>
          <c:val>
            <c:numRef>
              <c:f>Лист5!$B$113:$B$116</c:f>
              <c:numCache>
                <c:formatCode>General</c:formatCode>
                <c:ptCount val="4"/>
                <c:pt idx="0">
                  <c:v>33</c:v>
                </c:pt>
                <c:pt idx="1">
                  <c:v>14</c:v>
                </c:pt>
                <c:pt idx="2">
                  <c:v>38</c:v>
                </c:pt>
                <c:pt idx="3">
                  <c:v>15</c:v>
                </c:pt>
              </c:numCache>
            </c:numRef>
          </c:val>
        </c:ser>
        <c:dLbls/>
        <c:shape val="cylinder"/>
        <c:axId val="159767936"/>
        <c:axId val="160179328"/>
        <c:axId val="0"/>
      </c:bar3DChart>
      <c:catAx>
        <c:axId val="159767936"/>
        <c:scaling>
          <c:orientation val="minMax"/>
        </c:scaling>
        <c:axPos val="b"/>
        <c:numFmt formatCode="General" sourceLinked="0"/>
        <c:tickLblPos val="nextTo"/>
        <c:txPr>
          <a:bodyPr/>
          <a:lstStyle/>
          <a:p>
            <a:pPr>
              <a:defRPr sz="1400" b="1"/>
            </a:pPr>
            <a:endParaRPr lang="ru-RU"/>
          </a:p>
        </c:txPr>
        <c:crossAx val="160179328"/>
        <c:crosses val="autoZero"/>
        <c:auto val="1"/>
        <c:lblAlgn val="ctr"/>
        <c:lblOffset val="100"/>
      </c:catAx>
      <c:valAx>
        <c:axId val="160179328"/>
        <c:scaling>
          <c:orientation val="minMax"/>
        </c:scaling>
        <c:axPos val="l"/>
        <c:majorGridlines/>
        <c:numFmt formatCode="General" sourceLinked="1"/>
        <c:tickLblPos val="nextTo"/>
        <c:txPr>
          <a:bodyPr/>
          <a:lstStyle/>
          <a:p>
            <a:pPr>
              <a:defRPr b="1"/>
            </a:pPr>
            <a:endParaRPr lang="ru-RU"/>
          </a:p>
        </c:txPr>
        <c:crossAx val="159767936"/>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dLbls>
            <c:spPr>
              <a:solidFill>
                <a:srgbClr val="FFFF00"/>
              </a:solidFill>
            </c:spPr>
            <c:txPr>
              <a:bodyPr/>
              <a:lstStyle/>
              <a:p>
                <a:pPr>
                  <a:defRPr sz="1600" b="1"/>
                </a:pPr>
                <a:endParaRPr lang="ru-RU"/>
              </a:p>
            </c:txPr>
            <c:showVal val="1"/>
            <c:showLeaderLines val="1"/>
            <c:extLst>
              <c:ext xmlns:c15="http://schemas.microsoft.com/office/drawing/2012/chart" uri="{CE6537A1-D6FC-4f65-9D91-7224C49458BB}">
                <c15:layout/>
              </c:ext>
            </c:extLst>
          </c:dLbls>
          <c:cat>
            <c:strRef>
              <c:f>Лист5!$A$131:$A$134</c:f>
              <c:strCache>
                <c:ptCount val="4"/>
                <c:pt idx="0">
                  <c:v>1-2 раза в день</c:v>
                </c:pt>
                <c:pt idx="1">
                  <c:v>3-4 раза в день</c:v>
                </c:pt>
                <c:pt idx="2">
                  <c:v>2-3 раза в неделю</c:v>
                </c:pt>
                <c:pt idx="3">
                  <c:v>не употребляю</c:v>
                </c:pt>
              </c:strCache>
            </c:strRef>
          </c:cat>
          <c:val>
            <c:numRef>
              <c:f>Лист5!$B$131:$B$134</c:f>
              <c:numCache>
                <c:formatCode>General</c:formatCode>
                <c:ptCount val="4"/>
                <c:pt idx="0">
                  <c:v>25</c:v>
                </c:pt>
                <c:pt idx="1">
                  <c:v>19</c:v>
                </c:pt>
                <c:pt idx="2">
                  <c:v>16</c:v>
                </c:pt>
                <c:pt idx="3">
                  <c:v>40</c:v>
                </c:pt>
              </c:numCache>
            </c:numRef>
          </c:val>
        </c:ser>
        <c:dLbls/>
        <c:firstSliceAng val="0"/>
      </c:pieChart>
    </c:plotArea>
    <c:legend>
      <c:legendPos val="r"/>
      <c:layout>
        <c:manualLayout>
          <c:xMode val="edge"/>
          <c:yMode val="edge"/>
          <c:x val="0.67535220259629802"/>
          <c:y val="0.23101730599183151"/>
          <c:w val="0.31510884668828182"/>
          <c:h val="0.52727020085056209"/>
        </c:manualLayout>
      </c:layout>
      <c:txPr>
        <a:bodyPr/>
        <a:lstStyle/>
        <a:p>
          <a:pPr>
            <a:defRPr sz="1400"/>
          </a:pPr>
          <a:endParaRPr lang="ru-RU"/>
        </a:p>
      </c:txPr>
    </c:legend>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plotArea>
      <c:layout/>
      <c:pieChart>
        <c:varyColors val="1"/>
        <c:ser>
          <c:idx val="0"/>
          <c:order val="0"/>
          <c:dLbls>
            <c:spPr>
              <a:solidFill>
                <a:srgbClr val="FFFF00"/>
              </a:solidFill>
            </c:spPr>
            <c:txPr>
              <a:bodyPr/>
              <a:lstStyle/>
              <a:p>
                <a:pPr>
                  <a:defRPr sz="1600" b="1"/>
                </a:pPr>
                <a:endParaRPr lang="ru-RU"/>
              </a:p>
            </c:txPr>
            <c:showVal val="1"/>
            <c:showLeaderLines val="1"/>
            <c:extLst>
              <c:ext xmlns:c15="http://schemas.microsoft.com/office/drawing/2012/chart" uri="{CE6537A1-D6FC-4f65-9D91-7224C49458BB}">
                <c15:layout/>
              </c:ext>
            </c:extLst>
          </c:dLbls>
          <c:cat>
            <c:strRef>
              <c:f>Лист5!$A$154:$A$156</c:f>
              <c:strCache>
                <c:ptCount val="3"/>
                <c:pt idx="0">
                  <c:v>нет</c:v>
                </c:pt>
                <c:pt idx="1">
                  <c:v>да,иногда</c:v>
                </c:pt>
                <c:pt idx="2">
                  <c:v>да,обычно</c:v>
                </c:pt>
              </c:strCache>
            </c:strRef>
          </c:cat>
          <c:val>
            <c:numRef>
              <c:f>Лист5!$B$154:$B$156</c:f>
              <c:numCache>
                <c:formatCode>General</c:formatCode>
                <c:ptCount val="3"/>
                <c:pt idx="0">
                  <c:v>46</c:v>
                </c:pt>
                <c:pt idx="1">
                  <c:v>15</c:v>
                </c:pt>
                <c:pt idx="2">
                  <c:v>39</c:v>
                </c:pt>
              </c:numCache>
            </c:numRef>
          </c:val>
        </c:ser>
        <c:dLbls/>
        <c:firstSliceAng val="0"/>
      </c:pieChart>
    </c:plotArea>
    <c:legend>
      <c:legendPos val="r"/>
      <c:layout>
        <c:manualLayout>
          <c:xMode val="edge"/>
          <c:yMode val="edge"/>
          <c:x val="0.70613557707941443"/>
          <c:y val="0.29237270341207416"/>
          <c:w val="0.27719775625391929"/>
          <c:h val="0.53783242479305449"/>
        </c:manualLayout>
      </c:layout>
      <c:txPr>
        <a:bodyPr/>
        <a:lstStyle/>
        <a:p>
          <a:pPr>
            <a:defRPr sz="1400"/>
          </a:pPr>
          <a:endParaRPr lang="ru-RU"/>
        </a:p>
      </c:txPr>
    </c:legend>
    <c:plotVisOnly val="1"/>
    <c:dispBlanksAs val="zero"/>
  </c:chart>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EAF463A-BC7C-46EE-9F1E-7F377CCA4891}" type="datetimeFigureOut">
              <a:rPr lang="en-US" smtClean="0"/>
              <a:pPr/>
              <a:t>2/19/2019</a:t>
            </a:fld>
            <a:endParaRPr lang="en-US"/>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2/19/2019</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2/19/2019</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2/19/2019</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2/19/2019</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2/19/2019</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2/19/2019</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EAF463A-BC7C-46EE-9F1E-7F377CCA4891}" type="datetimeFigureOut">
              <a:rPr lang="en-US" smtClean="0"/>
              <a:pPr/>
              <a:t>2/19/2019</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EAF463A-BC7C-46EE-9F1E-7F377CCA4891}" type="datetimeFigureOut">
              <a:rPr lang="en-US" smtClean="0"/>
              <a:pPr/>
              <a:t>2/19/2019</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EAF463A-BC7C-46EE-9F1E-7F377CCA4891}" type="datetimeFigureOut">
              <a:rPr lang="en-US" smtClean="0"/>
              <a:pPr/>
              <a:t>2/19/2019</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EAF463A-BC7C-46EE-9F1E-7F377CCA4891}" type="datetimeFigureOut">
              <a:rPr lang="en-US" smtClean="0"/>
              <a:pPr/>
              <a:t>2/19/2019</a:t>
            </a:fld>
            <a:endParaRPr lang="en-US"/>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483448D-3A78-4528-A469-B745A65DA480}" type="slidenum">
              <a:rPr lang="en-US" smtClean="0"/>
              <a:pPr/>
              <a:t>‹#›</a:t>
            </a:fld>
            <a:endParaRPr lang="en-US"/>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AF463A-BC7C-46EE-9F1E-7F377CCA4891}" type="datetimeFigureOut">
              <a:rPr lang="en-US" smtClean="0"/>
              <a:pPr/>
              <a:t>2/19/2019</a:t>
            </a:fld>
            <a:endParaRPr lang="en-US"/>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bi.nlm.nih.gov/pubmed/2134510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conet.ru/category/zdorovie-i-krasot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academic.oup.com/eurheartj/advance-article/doi/10.1093/eurheartj/ehy057/493795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rosemaryconley.com/" TargetMode="External"/><Relationship Id="rId2" Type="http://schemas.openxmlformats.org/officeDocument/2006/relationships/hyperlink" Target="http://www.calculator.net/weight-watchers-points-calculator.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medicalnewstoday.com/info/obesity/bmi-calculators-charts.php" TargetMode="Externa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7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watch?v=7giss9TKNL4" TargetMode="External"/><Relationship Id="rId2" Type="http://schemas.openxmlformats.org/officeDocument/2006/relationships/hyperlink" Target="https://www.youtube.com/watch?v=mBE0IKe3dgA" TargetMode="Externa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youtube.com/watch?v=zUuMn4Ym_EA"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youtube.com/watch?v=SJ3UZX4NQx0" TargetMode="External"/><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ospanov.org/http:/ospanov.org/"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188640"/>
            <a:ext cx="8172450" cy="2304256"/>
          </a:xfrm>
        </p:spPr>
        <p:txBody>
          <a:bodyPr>
            <a:noAutofit/>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ru-RU" dirty="0" smtClean="0"/>
              <a:t>ИССЛЕДОВАТЕЛЬСКИЙ  ПРОЕКТ</a:t>
            </a:r>
            <a:endParaRPr lang="ru-RU" dirty="0" smtClean="0">
              <a:solidFill>
                <a:schemeClr val="tx2">
                  <a:satMod val="130000"/>
                </a:schemeClr>
              </a:solidFill>
            </a:endParaRPr>
          </a:p>
        </p:txBody>
      </p:sp>
      <p:pic>
        <p:nvPicPr>
          <p:cNvPr id="9219" name="Picture 6" descr="http://ves.guru/wp-content/uploads/2016/10/BMI.jpg"/>
          <p:cNvPicPr>
            <a:picLocks noChangeAspect="1" noChangeArrowheads="1"/>
          </p:cNvPicPr>
          <p:nvPr/>
        </p:nvPicPr>
        <p:blipFill>
          <a:blip r:embed="rId2" cstate="print"/>
          <a:srcRect/>
          <a:stretch>
            <a:fillRect/>
          </a:stretch>
        </p:blipFill>
        <p:spPr bwMode="auto">
          <a:xfrm>
            <a:off x="971550" y="2636838"/>
            <a:ext cx="7500938" cy="3484562"/>
          </a:xfrm>
          <a:prstGeom prst="rect">
            <a:avLst/>
          </a:prstGeom>
          <a:noFill/>
          <a:ln w="9525">
            <a:noFill/>
            <a:miter lim="800000"/>
            <a:headEnd/>
            <a:tailEnd/>
          </a:ln>
        </p:spPr>
      </p:pic>
      <p:sp>
        <p:nvSpPr>
          <p:cNvPr id="9220" name="Rectangle 4"/>
          <p:cNvSpPr>
            <a:spLocks noChangeArrowheads="1"/>
          </p:cNvSpPr>
          <p:nvPr/>
        </p:nvSpPr>
        <p:spPr bwMode="auto">
          <a:xfrm>
            <a:off x="250825" y="131763"/>
            <a:ext cx="8424863" cy="677862"/>
          </a:xfrm>
          <a:prstGeom prst="rect">
            <a:avLst/>
          </a:prstGeom>
          <a:solidFill>
            <a:srgbClr val="FFFFFF"/>
          </a:solidFill>
          <a:ln w="9525">
            <a:noFill/>
            <a:miter lim="800000"/>
            <a:headEnd/>
            <a:tailEnd/>
          </a:ln>
        </p:spPr>
        <p:txBody>
          <a:bodyPr anchor="ctr">
            <a:spAutoFit/>
          </a:bodyPr>
          <a:lstStyle/>
          <a:p>
            <a:pPr algn="r"/>
            <a:r>
              <a:rPr lang="ru-RU" sz="2000" i="1">
                <a:solidFill>
                  <a:srgbClr val="FF0000"/>
                </a:solidFill>
                <a:latin typeface="Arial" charset="0"/>
                <a:ea typeface="Times New Roman" pitchFamily="18" charset="0"/>
                <a:cs typeface="Arial" charset="0"/>
              </a:rPr>
              <a:t>Ожирение - это война, где имеется один враг и много жертв.</a:t>
            </a:r>
            <a:endParaRPr lang="ru-RU" sz="2000">
              <a:solidFill>
                <a:srgbClr val="FF0000"/>
              </a:solidFill>
              <a:ea typeface="Times New Roman" pitchFamily="18" charset="0"/>
              <a:cs typeface="Arial" charset="0"/>
            </a:endParaRPr>
          </a:p>
          <a:p>
            <a:pPr algn="r"/>
            <a:r>
              <a:rPr lang="ru-RU" sz="1800">
                <a:solidFill>
                  <a:srgbClr val="FF0000"/>
                </a:solidFill>
                <a:latin typeface="Arial" charset="0"/>
                <a:ea typeface="Times New Roman" pitchFamily="18" charset="0"/>
                <a:cs typeface="Arial" charset="0"/>
              </a:rPr>
              <a:t>P.F. Fournier</a:t>
            </a:r>
            <a:endParaRPr lang="ru-RU" sz="1800">
              <a:solidFill>
                <a:srgbClr val="FF0000"/>
              </a:solidFill>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33400"/>
            <a:ext cx="8229600" cy="5791200"/>
          </a:xfrm>
        </p:spPr>
        <p:txBody>
          <a:bodyPr>
            <a:normAutofit lnSpcReduction="10000"/>
          </a:bodyPr>
          <a:lstStyle/>
          <a:p>
            <a:pPr>
              <a:buFont typeface="Wingdings" pitchFamily="2" charset="2"/>
              <a:buChar char="q"/>
            </a:pPr>
            <a:r>
              <a:rPr lang="ru-RU" sz="3200" dirty="0" smtClean="0">
                <a:latin typeface="Times New Roman" pitchFamily="18" charset="0"/>
                <a:cs typeface="Times New Roman" pitchFamily="18" charset="0"/>
              </a:rPr>
              <a:t>В клинической практике тучность оценивают при помощи индекса массы тела (ИМТ). </a:t>
            </a:r>
          </a:p>
          <a:p>
            <a:pPr>
              <a:buFont typeface="Wingdings" pitchFamily="2" charset="2"/>
              <a:buChar char="q"/>
            </a:pPr>
            <a:r>
              <a:rPr lang="ru-RU" sz="3200" b="1" i="1" dirty="0" smtClean="0">
                <a:latin typeface="Times New Roman" pitchFamily="18" charset="0"/>
                <a:cs typeface="Times New Roman" pitchFamily="18" charset="0"/>
              </a:rPr>
              <a:t>В соответствии с рекомендациями ВОЗ разработана следующая интерпретация показателей ИМТ для взрослого населения: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i="1" dirty="0" smtClean="0">
                <a:latin typeface="Times New Roman" pitchFamily="18" charset="0"/>
                <a:cs typeface="Times New Roman" pitchFamily="18" charset="0"/>
              </a:rPr>
              <a:t>до 19 кг/м</a:t>
            </a:r>
            <a:r>
              <a:rPr lang="ru-RU" sz="3200" i="1" baseline="30000" dirty="0" smtClean="0">
                <a:latin typeface="Times New Roman" pitchFamily="18" charset="0"/>
                <a:cs typeface="Times New Roman" pitchFamily="18" charset="0"/>
              </a:rPr>
              <a:t>2</a:t>
            </a:r>
            <a:r>
              <a:rPr lang="ru-RU" sz="3200" dirty="0" smtClean="0">
                <a:latin typeface="Times New Roman" pitchFamily="18" charset="0"/>
                <a:cs typeface="Times New Roman" pitchFamily="18" charset="0"/>
              </a:rPr>
              <a:t> – дефицит веса;</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i="1" dirty="0" smtClean="0">
                <a:latin typeface="Times New Roman" pitchFamily="18" charset="0"/>
                <a:cs typeface="Times New Roman" pitchFamily="18" charset="0"/>
              </a:rPr>
              <a:t>19-24,9 кг/м</a:t>
            </a:r>
            <a:r>
              <a:rPr lang="ru-RU" sz="3200" i="1" baseline="30000" dirty="0" smtClean="0">
                <a:latin typeface="Times New Roman" pitchFamily="18" charset="0"/>
                <a:cs typeface="Times New Roman" pitchFamily="18" charset="0"/>
              </a:rPr>
              <a:t>2</a:t>
            </a:r>
            <a:r>
              <a:rPr lang="ru-RU" sz="3200" baseline="300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нормальный вес;</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i="1" dirty="0" smtClean="0">
                <a:latin typeface="Times New Roman" pitchFamily="18" charset="0"/>
                <a:cs typeface="Times New Roman" pitchFamily="18" charset="0"/>
              </a:rPr>
              <a:t>25-29,9 кг/м</a:t>
            </a:r>
            <a:r>
              <a:rPr lang="ru-RU" sz="3200" i="1" baseline="30000" dirty="0" smtClean="0">
                <a:latin typeface="Times New Roman" pitchFamily="18" charset="0"/>
                <a:cs typeface="Times New Roman" pitchFamily="18" charset="0"/>
              </a:rPr>
              <a:t>2</a:t>
            </a:r>
            <a:r>
              <a:rPr lang="ru-RU" sz="3200" baseline="300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избыточный вес;</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i="1" dirty="0" smtClean="0">
                <a:latin typeface="Times New Roman" pitchFamily="18" charset="0"/>
                <a:cs typeface="Times New Roman" pitchFamily="18" charset="0"/>
              </a:rPr>
              <a:t>30 кг/м</a:t>
            </a:r>
            <a:r>
              <a:rPr lang="ru-RU" sz="3200" i="1" baseline="30000" dirty="0" smtClean="0">
                <a:latin typeface="Times New Roman" pitchFamily="18" charset="0"/>
                <a:cs typeface="Times New Roman" pitchFamily="18" charset="0"/>
              </a:rPr>
              <a:t>2</a:t>
            </a:r>
            <a:r>
              <a:rPr lang="ru-RU" sz="3200" i="1" dirty="0" smtClean="0">
                <a:latin typeface="Times New Roman" pitchFamily="18" charset="0"/>
                <a:cs typeface="Times New Roman" pitchFamily="18" charset="0"/>
              </a:rPr>
              <a:t>и выше </a:t>
            </a:r>
            <a:r>
              <a:rPr lang="ru-RU" sz="3200" dirty="0" smtClean="0">
                <a:latin typeface="Times New Roman" pitchFamily="18" charset="0"/>
                <a:cs typeface="Times New Roman" pitchFamily="18" charset="0"/>
              </a:rPr>
              <a:t>— ожирение.</a:t>
            </a:r>
            <a:r>
              <a:rPr lang="ru-RU" sz="2800" dirty="0" smtClean="0"/>
              <a:t/>
            </a:r>
            <a:br>
              <a:rPr lang="ru-RU" sz="2800" dirty="0" smtClean="0"/>
            </a:br>
            <a:endParaRPr lang="ru-RU" altLang="ru-RU" sz="2800" dirty="0" smtClean="0"/>
          </a:p>
          <a:p>
            <a:pPr>
              <a:buNone/>
            </a:pPr>
            <a:endParaRPr lang="ru-RU" dirty="0"/>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3200" dirty="0" smtClean="0"/>
              <a:t>Чем Вы заправляете салаты?</a:t>
            </a:r>
            <a:endParaRPr lang="ru-RU" sz="3200" dirty="0"/>
          </a:p>
        </p:txBody>
      </p:sp>
      <p:graphicFrame>
        <p:nvGraphicFramePr>
          <p:cNvPr id="4" name="Диаграмма 3"/>
          <p:cNvGraphicFramePr/>
          <p:nvPr/>
        </p:nvGraphicFramePr>
        <p:xfrm>
          <a:off x="381000" y="1447800"/>
          <a:ext cx="86106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a:xfrm>
            <a:off x="457200" y="0"/>
            <a:ext cx="8458200" cy="1554162"/>
          </a:xfrm>
        </p:spPr>
        <p:txBody>
          <a:bodyPr>
            <a:normAutofit fontScale="90000"/>
          </a:bodyPr>
          <a:lstStyle/>
          <a:p>
            <a:r>
              <a:rPr lang="ru-RU" sz="2800" dirty="0" smtClean="0">
                <a:solidFill>
                  <a:srgbClr val="FF0000"/>
                </a:solidFill>
              </a:rPr>
              <a:t>«</a:t>
            </a:r>
            <a:r>
              <a:rPr lang="ru-RU" sz="3100" dirty="0" smtClean="0">
                <a:solidFill>
                  <a:srgbClr val="FF0000"/>
                </a:solidFill>
              </a:rPr>
              <a:t>Маркеры» нездоровой  диеты. </a:t>
            </a:r>
            <a:br>
              <a:rPr lang="ru-RU" sz="3100" dirty="0" smtClean="0">
                <a:solidFill>
                  <a:srgbClr val="FF0000"/>
                </a:solidFill>
              </a:rPr>
            </a:br>
            <a:r>
              <a:rPr lang="ru-RU" sz="3100" dirty="0" smtClean="0">
                <a:solidFill>
                  <a:srgbClr val="FF0000"/>
                </a:solidFill>
              </a:rPr>
              <a:t>Пищевые пристрастия</a:t>
            </a:r>
            <a:r>
              <a:rPr lang="ru-RU" sz="3100" dirty="0" smtClean="0"/>
              <a:t>.</a:t>
            </a:r>
            <a:r>
              <a:rPr lang="ru-RU" sz="2800" dirty="0" smtClean="0"/>
              <a:t/>
            </a:r>
            <a:br>
              <a:rPr lang="ru-RU" sz="2800" dirty="0" smtClean="0"/>
            </a:br>
            <a:r>
              <a:rPr lang="ru-RU" sz="2800" dirty="0" smtClean="0"/>
              <a:t>Как часто Вы пьете сладкие газированные напитки?</a:t>
            </a:r>
            <a:endParaRPr lang="ru-RU" sz="2800" dirty="0"/>
          </a:p>
        </p:txBody>
      </p:sp>
      <p:graphicFrame>
        <p:nvGraphicFramePr>
          <p:cNvPr id="4" name="Диаграмма 3"/>
          <p:cNvGraphicFramePr/>
          <p:nvPr/>
        </p:nvGraphicFramePr>
        <p:xfrm>
          <a:off x="304800" y="1828800"/>
          <a:ext cx="83820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a:xfrm>
            <a:off x="457200" y="0"/>
            <a:ext cx="8229600" cy="1417638"/>
          </a:xfrm>
        </p:spPr>
        <p:txBody>
          <a:bodyPr>
            <a:normAutofit/>
          </a:bodyPr>
          <a:lstStyle/>
          <a:p>
            <a:r>
              <a:rPr lang="ru-RU" sz="2800" dirty="0" smtClean="0">
                <a:solidFill>
                  <a:srgbClr val="FF0000"/>
                </a:solidFill>
              </a:rPr>
              <a:t>Маркеры» нездоровой  диеты. </a:t>
            </a:r>
            <a:br>
              <a:rPr lang="ru-RU" sz="2800" dirty="0" smtClean="0">
                <a:solidFill>
                  <a:srgbClr val="FF0000"/>
                </a:solidFill>
              </a:rPr>
            </a:br>
            <a:r>
              <a:rPr lang="ru-RU" sz="2800" dirty="0" smtClean="0">
                <a:solidFill>
                  <a:srgbClr val="FF0000"/>
                </a:solidFill>
              </a:rPr>
              <a:t>Пищевые пристрастия</a:t>
            </a:r>
            <a:r>
              <a:rPr lang="ru-RU" sz="2800" dirty="0" smtClean="0"/>
              <a:t>. </a:t>
            </a:r>
            <a:br>
              <a:rPr lang="ru-RU" sz="2800" dirty="0" smtClean="0"/>
            </a:br>
            <a:r>
              <a:rPr lang="ru-RU" sz="2800" dirty="0" smtClean="0"/>
              <a:t>Вам хочется сладкое?</a:t>
            </a:r>
            <a:endParaRPr lang="ru-RU" sz="2800" dirty="0"/>
          </a:p>
        </p:txBody>
      </p:sp>
      <p:graphicFrame>
        <p:nvGraphicFramePr>
          <p:cNvPr id="4" name="Диаграмма 3"/>
          <p:cNvGraphicFramePr/>
          <p:nvPr/>
        </p:nvGraphicFramePr>
        <p:xfrm>
          <a:off x="304800" y="1524000"/>
          <a:ext cx="86106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fontScale="90000"/>
          </a:bodyPr>
          <a:lstStyle/>
          <a:p>
            <a:r>
              <a:rPr lang="ru-RU" sz="2800" dirty="0" smtClean="0">
                <a:solidFill>
                  <a:srgbClr val="FF0000"/>
                </a:solidFill>
              </a:rPr>
              <a:t>Маркеры» нездоровой  диеты. </a:t>
            </a:r>
            <a:br>
              <a:rPr lang="ru-RU" sz="2800" dirty="0" smtClean="0">
                <a:solidFill>
                  <a:srgbClr val="FF0000"/>
                </a:solidFill>
              </a:rPr>
            </a:br>
            <a:r>
              <a:rPr lang="ru-RU" sz="2800" dirty="0" smtClean="0">
                <a:solidFill>
                  <a:srgbClr val="FF0000"/>
                </a:solidFill>
              </a:rPr>
              <a:t>Пищевые пристрастия</a:t>
            </a:r>
            <a:r>
              <a:rPr lang="ru-RU" sz="2800" dirty="0" smtClean="0"/>
              <a:t>. </a:t>
            </a:r>
            <a:br>
              <a:rPr lang="ru-RU" sz="2800" dirty="0" smtClean="0"/>
            </a:br>
            <a:r>
              <a:rPr lang="ru-RU" sz="2800" dirty="0" smtClean="0"/>
              <a:t>Вы часто употребляете конфеты, шоколад и другие сладости?</a:t>
            </a:r>
            <a:endParaRPr lang="ru-RU" sz="2800" dirty="0"/>
          </a:p>
        </p:txBody>
      </p:sp>
      <p:graphicFrame>
        <p:nvGraphicFramePr>
          <p:cNvPr id="4" name="Диаграмма 3"/>
          <p:cNvGraphicFramePr/>
          <p:nvPr/>
        </p:nvGraphicFramePr>
        <p:xfrm>
          <a:off x="228600" y="1727200"/>
          <a:ext cx="8216900" cy="482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fontScale="90000"/>
          </a:bodyPr>
          <a:lstStyle/>
          <a:p>
            <a:r>
              <a:rPr lang="ru-RU" sz="2800" dirty="0" smtClean="0">
                <a:solidFill>
                  <a:srgbClr val="FF0000"/>
                </a:solidFill>
              </a:rPr>
              <a:t>Маркеры» нездоровой  диеты. </a:t>
            </a:r>
            <a:br>
              <a:rPr lang="ru-RU" sz="2800" dirty="0" smtClean="0">
                <a:solidFill>
                  <a:srgbClr val="FF0000"/>
                </a:solidFill>
              </a:rPr>
            </a:br>
            <a:r>
              <a:rPr lang="ru-RU" sz="2800" dirty="0" smtClean="0">
                <a:solidFill>
                  <a:srgbClr val="FF0000"/>
                </a:solidFill>
              </a:rPr>
              <a:t>Пищевые пристрастия</a:t>
            </a:r>
            <a:r>
              <a:rPr lang="ru-RU" sz="2800" dirty="0" smtClean="0"/>
              <a:t>. </a:t>
            </a:r>
            <a:br>
              <a:rPr lang="ru-RU" sz="2800" dirty="0" smtClean="0"/>
            </a:br>
            <a:r>
              <a:rPr lang="ru-RU" sz="2800" dirty="0" smtClean="0"/>
              <a:t>Вы добавляете соль в приготовленную пищу?</a:t>
            </a:r>
            <a:endParaRPr lang="ru-RU" sz="2800" dirty="0"/>
          </a:p>
        </p:txBody>
      </p:sp>
      <p:graphicFrame>
        <p:nvGraphicFramePr>
          <p:cNvPr id="4" name="Диаграмма 3"/>
          <p:cNvGraphicFramePr/>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Как часто Вы испытываете чувство голода?</a:t>
            </a:r>
            <a:endParaRPr lang="ru-RU" sz="2800" dirty="0"/>
          </a:p>
        </p:txBody>
      </p:sp>
      <p:graphicFrame>
        <p:nvGraphicFramePr>
          <p:cNvPr id="4" name="Диаграмма 3"/>
          <p:cNvGraphicFramePr/>
          <p:nvPr/>
        </p:nvGraphicFramePr>
        <p:xfrm>
          <a:off x="228600" y="1143000"/>
          <a:ext cx="86106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a:xfrm>
            <a:off x="457200" y="0"/>
            <a:ext cx="8229600" cy="1143000"/>
          </a:xfrm>
        </p:spPr>
        <p:txBody>
          <a:bodyPr>
            <a:normAutofit fontScale="90000"/>
          </a:bodyPr>
          <a:lstStyle/>
          <a:p>
            <a:r>
              <a:rPr lang="ru-RU" sz="3100" dirty="0" smtClean="0">
                <a:solidFill>
                  <a:srgbClr val="FF0000"/>
                </a:solidFill>
              </a:rPr>
              <a:t>Ситуации большого потребления еды.</a:t>
            </a:r>
            <a:br>
              <a:rPr lang="ru-RU" sz="3100" dirty="0" smtClean="0">
                <a:solidFill>
                  <a:srgbClr val="FF0000"/>
                </a:solidFill>
              </a:rPr>
            </a:br>
            <a:r>
              <a:rPr lang="ru-RU" sz="2800" dirty="0" smtClean="0"/>
              <a:t>В какой  ситуации Вы употребляете больше еды?</a:t>
            </a:r>
            <a:endParaRPr lang="ru-RU" sz="2800" dirty="0"/>
          </a:p>
        </p:txBody>
      </p:sp>
      <p:graphicFrame>
        <p:nvGraphicFramePr>
          <p:cNvPr id="4" name="Диаграмма 3"/>
          <p:cNvGraphicFramePr/>
          <p:nvPr/>
        </p:nvGraphicFramePr>
        <p:xfrm>
          <a:off x="152400" y="1143000"/>
          <a:ext cx="87630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ru-RU" sz="4000" b="1" dirty="0" smtClean="0">
                <a:solidFill>
                  <a:srgbClr val="FF0000"/>
                </a:solidFill>
              </a:rPr>
              <a:t>  </a:t>
            </a:r>
          </a:p>
          <a:p>
            <a:pPr>
              <a:buNone/>
            </a:pPr>
            <a:r>
              <a:rPr lang="ru-RU" sz="4000" b="1" dirty="0" smtClean="0">
                <a:solidFill>
                  <a:srgbClr val="FF0000"/>
                </a:solidFill>
              </a:rPr>
              <a:t>Результаты анкетирования пациентов с избыточной массой тела.</a:t>
            </a:r>
          </a:p>
          <a:p>
            <a:pPr>
              <a:buNone/>
            </a:pPr>
            <a:endParaRPr lang="ru-RU" sz="4000" b="1" dirty="0">
              <a:solidFill>
                <a:srgbClr val="FF0000"/>
              </a:solidFill>
            </a:endParaRPr>
          </a:p>
        </p:txBody>
      </p:sp>
      <p:sp>
        <p:nvSpPr>
          <p:cNvPr id="3" name="Заголовок 2"/>
          <p:cNvSpPr>
            <a:spLocks noGrp="1"/>
          </p:cNvSpPr>
          <p:nvPr>
            <p:ph type="title"/>
          </p:nvPr>
        </p:nvSpPr>
        <p:spPr/>
        <p:txBody>
          <a:bodyPr/>
          <a:lstStyle/>
          <a:p>
            <a:r>
              <a:rPr lang="ru-RU" dirty="0" smtClean="0"/>
              <a:t>Анкетирование </a:t>
            </a:r>
            <a:endParaRPr lang="ru-RU" dirty="0"/>
          </a:p>
        </p:txBody>
      </p:sp>
      <p:pic>
        <p:nvPicPr>
          <p:cNvPr id="4" name="Рисунок 3" descr="https://ii.yuki.la/2/10/569bd839eb0a21cd6d6e8e1f5327d3edc2497fab5364b5dc9f976076c7bd3102.jpg"/>
          <p:cNvPicPr/>
          <p:nvPr/>
        </p:nvPicPr>
        <p:blipFill>
          <a:blip r:embed="rId2" cstate="print"/>
          <a:srcRect/>
          <a:stretch>
            <a:fillRect/>
          </a:stretch>
        </p:blipFill>
        <p:spPr bwMode="auto">
          <a:xfrm>
            <a:off x="7239000" y="304800"/>
            <a:ext cx="1586898" cy="1447800"/>
          </a:xfrm>
          <a:prstGeom prst="rect">
            <a:avLst/>
          </a:prstGeom>
          <a:noFill/>
          <a:ln w="9525">
            <a:noFill/>
            <a:miter lim="800000"/>
            <a:headEnd/>
            <a:tailEnd/>
          </a:ln>
        </p:spPr>
      </p:pic>
      <p:pic>
        <p:nvPicPr>
          <p:cNvPr id="5" name="Рисунок 4" descr="http://www.redorbit.com/media/uploads/2013/11/obesity1.jpg"/>
          <p:cNvPicPr/>
          <p:nvPr/>
        </p:nvPicPr>
        <p:blipFill>
          <a:blip r:embed="rId3" cstate="print"/>
          <a:srcRect/>
          <a:stretch>
            <a:fillRect/>
          </a:stretch>
        </p:blipFill>
        <p:spPr bwMode="auto">
          <a:xfrm>
            <a:off x="4343400" y="3962400"/>
            <a:ext cx="3886200" cy="25146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a:xfrm>
            <a:off x="457200" y="274638"/>
            <a:ext cx="8305800" cy="1143000"/>
          </a:xfrm>
        </p:spPr>
        <p:txBody>
          <a:bodyPr>
            <a:normAutofit/>
          </a:bodyPr>
          <a:lstStyle/>
          <a:p>
            <a:r>
              <a:rPr lang="ru-RU" sz="2800" dirty="0" smtClean="0"/>
              <a:t>Вы знаете свой рост, вес, окружность талии?</a:t>
            </a:r>
            <a:endParaRPr lang="ru-RU" sz="2800" dirty="0"/>
          </a:p>
        </p:txBody>
      </p:sp>
      <p:graphicFrame>
        <p:nvGraphicFramePr>
          <p:cNvPr id="5" name="Диаграмма 4"/>
          <p:cNvGraphicFramePr/>
          <p:nvPr/>
        </p:nvGraphicFramePr>
        <p:xfrm>
          <a:off x="304800" y="1371600"/>
          <a:ext cx="85344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Как Вы оцениваете свою массу  тела?</a:t>
            </a:r>
            <a:endParaRPr lang="ru-RU" sz="2800" dirty="0"/>
          </a:p>
        </p:txBody>
      </p:sp>
      <p:graphicFrame>
        <p:nvGraphicFramePr>
          <p:cNvPr id="4" name="Диаграмма 3"/>
          <p:cNvGraphicFramePr/>
          <p:nvPr/>
        </p:nvGraphicFramePr>
        <p:xfrm>
          <a:off x="228600" y="1600200"/>
          <a:ext cx="8610600" cy="47243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28600"/>
            <a:ext cx="6019800" cy="6172200"/>
          </a:xfrm>
        </p:spPr>
        <p:txBody>
          <a:bodyPr>
            <a:normAutofit fontScale="92500"/>
          </a:bodyPr>
          <a:lstStyle/>
          <a:p>
            <a:pPr>
              <a:buFont typeface="Wingdings" pitchFamily="2" charset="2"/>
              <a:buChar char="q"/>
            </a:pPr>
            <a:r>
              <a:rPr lang="ru-RU" sz="2800" dirty="0" smtClean="0">
                <a:latin typeface="Times New Roman" pitchFamily="18" charset="0"/>
                <a:cs typeface="Times New Roman" pitchFamily="18" charset="0"/>
              </a:rPr>
              <a:t>Всемирная организация здравоохранения (ВОЗ) использует термин </a:t>
            </a:r>
            <a:r>
              <a:rPr lang="ru-RU" sz="2800" b="1" i="1" dirty="0" smtClean="0">
                <a:solidFill>
                  <a:srgbClr val="002060"/>
                </a:solidFill>
                <a:latin typeface="Times New Roman" pitchFamily="18" charset="0"/>
                <a:cs typeface="Times New Roman" pitchFamily="18" charset="0"/>
              </a:rPr>
              <a:t>«</a:t>
            </a:r>
            <a:r>
              <a:rPr lang="ru-RU" sz="2800" b="1" i="1" dirty="0" err="1" smtClean="0">
                <a:solidFill>
                  <a:srgbClr val="002060"/>
                </a:solidFill>
                <a:latin typeface="Times New Roman" pitchFamily="18" charset="0"/>
                <a:cs typeface="Times New Roman" pitchFamily="18" charset="0"/>
              </a:rPr>
              <a:t>морбидное</a:t>
            </a:r>
            <a:r>
              <a:rPr lang="ru-RU" sz="2800" b="1" i="1" dirty="0" smtClean="0">
                <a:solidFill>
                  <a:srgbClr val="002060"/>
                </a:solidFill>
                <a:latin typeface="Times New Roman" pitchFamily="18" charset="0"/>
                <a:cs typeface="Times New Roman" pitchFamily="18" charset="0"/>
              </a:rPr>
              <a:t> ожирение» </a:t>
            </a:r>
            <a:r>
              <a:rPr lang="ru-RU" sz="2800" dirty="0" smtClean="0">
                <a:latin typeface="Times New Roman" pitchFamily="18" charset="0"/>
                <a:cs typeface="Times New Roman" pitchFamily="18" charset="0"/>
              </a:rPr>
              <a:t>применительно к пациентам с ИМТ&gt;40 </a:t>
            </a:r>
          </a:p>
          <a:p>
            <a:pPr>
              <a:buFont typeface="Wingdings" pitchFamily="2" charset="2"/>
              <a:buChar char="q"/>
            </a:pPr>
            <a:r>
              <a:rPr lang="ru-RU" sz="2800" dirty="0" smtClean="0">
                <a:latin typeface="Times New Roman" pitchFamily="18" charset="0"/>
                <a:cs typeface="Times New Roman" pitchFamily="18" charset="0"/>
              </a:rPr>
              <a:t>Согласно определению Национального института здравоохранения США (NIH), </a:t>
            </a:r>
            <a:r>
              <a:rPr lang="ru-RU" sz="2800" dirty="0" err="1" smtClean="0">
                <a:latin typeface="Times New Roman" pitchFamily="18" charset="0"/>
                <a:cs typeface="Times New Roman" pitchFamily="18" charset="0"/>
              </a:rPr>
              <a:t>морбидным</a:t>
            </a:r>
            <a:r>
              <a:rPr lang="ru-RU" sz="2800" dirty="0" smtClean="0">
                <a:latin typeface="Times New Roman" pitchFamily="18" charset="0"/>
                <a:cs typeface="Times New Roman" pitchFamily="18" charset="0"/>
              </a:rPr>
              <a:t> считается ожирение</a:t>
            </a:r>
          </a:p>
          <a:p>
            <a:pPr>
              <a:buFont typeface="Wingdings" pitchFamily="2" charset="2"/>
              <a:buChar char="q"/>
            </a:pPr>
            <a:r>
              <a:rPr lang="ru-RU" sz="2800" dirty="0" smtClean="0">
                <a:latin typeface="Times New Roman" pitchFamily="18" charset="0"/>
                <a:cs typeface="Times New Roman" pitchFamily="18" charset="0"/>
              </a:rPr>
              <a:t> при ИМТ≥35 и наличии серьезных осложнений, связанных с ожирением, </a:t>
            </a:r>
          </a:p>
          <a:p>
            <a:pPr>
              <a:buFont typeface="Wingdings" pitchFamily="2" charset="2"/>
              <a:buChar char="q"/>
            </a:pPr>
            <a:r>
              <a:rPr lang="ru-RU" sz="2800" dirty="0" smtClean="0">
                <a:latin typeface="Times New Roman" pitchFamily="18" charset="0"/>
                <a:cs typeface="Times New Roman" pitchFamily="18" charset="0"/>
              </a:rPr>
              <a:t>и ожирение при ИМТ&gt;40 вне зависимости от наличия осложнений </a:t>
            </a:r>
            <a:r>
              <a:rPr lang="ru-RU" sz="2800" u="sng" dirty="0" smtClean="0">
                <a:latin typeface="Times New Roman" pitchFamily="18" charset="0"/>
                <a:cs typeface="Times New Roman" pitchFamily="18" charset="0"/>
              </a:rPr>
              <a:t>Клинические протоколы МЗ РК – 2017</a:t>
            </a:r>
          </a:p>
          <a:p>
            <a:endParaRPr lang="ru-RU" dirty="0"/>
          </a:p>
        </p:txBody>
      </p:sp>
      <p:pic>
        <p:nvPicPr>
          <p:cNvPr id="71682" name="Picture 2" descr="http://hw.infowars.com/wp-content/uploads/2015/04/170415fat1-620x320.jpg"/>
          <p:cNvPicPr>
            <a:picLocks noChangeAspect="1" noChangeArrowheads="1"/>
          </p:cNvPicPr>
          <p:nvPr/>
        </p:nvPicPr>
        <p:blipFill>
          <a:blip r:embed="rId2" cstate="print"/>
          <a:srcRect l="24516" r="23871"/>
          <a:stretch>
            <a:fillRect/>
          </a:stretch>
        </p:blipFill>
        <p:spPr bwMode="auto">
          <a:xfrm>
            <a:off x="5791200" y="1295400"/>
            <a:ext cx="3276600" cy="3276601"/>
          </a:xfrm>
          <a:prstGeom prst="rect">
            <a:avLst/>
          </a:prstGeom>
          <a:noFill/>
        </p:spPr>
      </p:pic>
    </p:spTree>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С какого возраста у Вас избыточный вес?</a:t>
            </a:r>
            <a:endParaRPr lang="ru-RU" sz="2800" dirty="0"/>
          </a:p>
        </p:txBody>
      </p:sp>
      <p:graphicFrame>
        <p:nvGraphicFramePr>
          <p:cNvPr id="4" name="Диаграмма 3"/>
          <p:cNvGraphicFramePr/>
          <p:nvPr/>
        </p:nvGraphicFramePr>
        <p:xfrm>
          <a:off x="228600" y="1676400"/>
          <a:ext cx="86868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Вы считаете, что избыточный вес  ухудшает  Ваше здоровье?</a:t>
            </a:r>
            <a:endParaRPr lang="ru-RU" sz="2800" dirty="0"/>
          </a:p>
        </p:txBody>
      </p:sp>
      <p:graphicFrame>
        <p:nvGraphicFramePr>
          <p:cNvPr id="4" name="Диаграмма 3"/>
          <p:cNvGraphicFramePr/>
          <p:nvPr/>
        </p:nvGraphicFramePr>
        <p:xfrm>
          <a:off x="457200" y="1524000"/>
          <a:ext cx="83058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В чем на Ваш взгляд основная причина Вашего избыточного веса?</a:t>
            </a:r>
            <a:endParaRPr lang="ru-RU" sz="2800" dirty="0"/>
          </a:p>
        </p:txBody>
      </p:sp>
      <p:graphicFrame>
        <p:nvGraphicFramePr>
          <p:cNvPr id="4" name="Диаграмма 3"/>
          <p:cNvGraphicFramePr/>
          <p:nvPr/>
        </p:nvGraphicFramePr>
        <p:xfrm>
          <a:off x="228600" y="1524000"/>
          <a:ext cx="86106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a:bodyPr>
          <a:lstStyle/>
          <a:p>
            <a:r>
              <a:rPr lang="ru-RU" sz="2800" dirty="0" smtClean="0"/>
              <a:t>Если ли среди Ваших близких родственников люди с ожирением?</a:t>
            </a:r>
            <a:endParaRPr lang="ru-RU" sz="2800" dirty="0"/>
          </a:p>
        </p:txBody>
      </p:sp>
      <p:graphicFrame>
        <p:nvGraphicFramePr>
          <p:cNvPr id="4" name="Диаграмма 3"/>
          <p:cNvGraphicFramePr/>
          <p:nvPr/>
        </p:nvGraphicFramePr>
        <p:xfrm>
          <a:off x="152400" y="1600200"/>
          <a:ext cx="88392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Есть ли у Вас заболевания, которые ведут к ожирению?</a:t>
            </a:r>
            <a:endParaRPr lang="ru-RU" sz="2800" dirty="0"/>
          </a:p>
        </p:txBody>
      </p:sp>
      <p:graphicFrame>
        <p:nvGraphicFramePr>
          <p:cNvPr id="4" name="Диаграмма 3"/>
          <p:cNvGraphicFramePr/>
          <p:nvPr/>
        </p:nvGraphicFramePr>
        <p:xfrm>
          <a:off x="228600" y="1524000"/>
          <a:ext cx="85344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r>
              <a:rPr lang="ru-RU" dirty="0" smtClean="0"/>
              <a:t>Менопауза </a:t>
            </a:r>
            <a:r>
              <a:rPr lang="ru-RU" smtClean="0"/>
              <a:t>у женщин</a:t>
            </a:r>
            <a:endParaRPr lang="ru-RU"/>
          </a:p>
        </p:txBody>
      </p:sp>
      <p:graphicFrame>
        <p:nvGraphicFramePr>
          <p:cNvPr id="4" name="Диаграмма 3"/>
          <p:cNvGraphicFramePr/>
          <p:nvPr/>
        </p:nvGraphicFramePr>
        <p:xfrm>
          <a:off x="457200" y="1676400"/>
          <a:ext cx="83058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У Вас были попытки похудеть?</a:t>
            </a:r>
            <a:endParaRPr lang="ru-RU" sz="2800" dirty="0"/>
          </a:p>
        </p:txBody>
      </p:sp>
      <p:graphicFrame>
        <p:nvGraphicFramePr>
          <p:cNvPr id="4" name="Диаграмма 3"/>
          <p:cNvGraphicFramePr/>
          <p:nvPr/>
        </p:nvGraphicFramePr>
        <p:xfrm>
          <a:off x="228600" y="1524000"/>
          <a:ext cx="86868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Вы ранее обращались к врачу в связи с избыточной массой тела?</a:t>
            </a:r>
            <a:endParaRPr lang="ru-RU" sz="2800" dirty="0"/>
          </a:p>
        </p:txBody>
      </p:sp>
      <p:graphicFrame>
        <p:nvGraphicFramePr>
          <p:cNvPr id="4" name="Диаграмма 3"/>
          <p:cNvGraphicFramePr/>
          <p:nvPr/>
        </p:nvGraphicFramePr>
        <p:xfrm>
          <a:off x="304800" y="1600200"/>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Ваш врач-терапевт когда-нибудь обращал внимание на ИМТ?</a:t>
            </a:r>
            <a:endParaRPr lang="ru-RU" sz="2800" dirty="0"/>
          </a:p>
        </p:txBody>
      </p:sp>
      <p:graphicFrame>
        <p:nvGraphicFramePr>
          <p:cNvPr id="4" name="Диаграмма 3"/>
          <p:cNvGraphicFramePr/>
          <p:nvPr/>
        </p:nvGraphicFramePr>
        <p:xfrm>
          <a:off x="228600" y="1524000"/>
          <a:ext cx="83058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Autofit/>
          </a:bodyPr>
          <a:lstStyle/>
          <a:p>
            <a:r>
              <a:rPr lang="ru-RU" sz="2400" dirty="0" smtClean="0"/>
              <a:t>Врач кардиолог(эндокринолог) или другой врач, к которому Вы обращались  дал Вам советы по изменению образа жизни, в том числе по питанию?</a:t>
            </a:r>
            <a:endParaRPr lang="ru-RU" sz="2400" dirty="0"/>
          </a:p>
        </p:txBody>
      </p:sp>
      <p:graphicFrame>
        <p:nvGraphicFramePr>
          <p:cNvPr id="4" name="Диаграмма 3"/>
          <p:cNvGraphicFramePr/>
          <p:nvPr/>
        </p:nvGraphicFramePr>
        <p:xfrm>
          <a:off x="228600" y="1447800"/>
          <a:ext cx="84582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superwoomen.ru/wp-content/uploads/2018/01/%D0%A0%D0%B0%D1%81%D1%87%D0%B5%D1%82-%D0%B8%D0%BD%D0%B4%D0%B5%D0%BA%D1%81%D0%B0-%D0%BC%D0%B0%D1%81%D1%81%D1%8B-%D1%82%D0%B5%D0%BB%D0%B0-1-720x330.pn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Вы принимали когда-нибудь пищевые добавки для похудения?</a:t>
            </a:r>
            <a:endParaRPr lang="ru-RU" sz="2800" dirty="0"/>
          </a:p>
        </p:txBody>
      </p:sp>
      <p:graphicFrame>
        <p:nvGraphicFramePr>
          <p:cNvPr id="4" name="Диаграмма 3"/>
          <p:cNvGraphicFramePr/>
          <p:nvPr/>
        </p:nvGraphicFramePr>
        <p:xfrm>
          <a:off x="457200" y="1600200"/>
          <a:ext cx="80010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04800" y="1481328"/>
            <a:ext cx="8610600" cy="4843272"/>
          </a:xfrm>
        </p:spPr>
        <p:txBody>
          <a:bodyPr/>
          <a:lstStyle/>
          <a:p>
            <a:endParaRPr lang="ru-RU" dirty="0"/>
          </a:p>
        </p:txBody>
      </p:sp>
      <p:sp>
        <p:nvSpPr>
          <p:cNvPr id="3" name="Заголовок 2"/>
          <p:cNvSpPr>
            <a:spLocks noGrp="1"/>
          </p:cNvSpPr>
          <p:nvPr>
            <p:ph type="title"/>
          </p:nvPr>
        </p:nvSpPr>
        <p:spPr/>
        <p:txBody>
          <a:bodyPr>
            <a:normAutofit fontScale="90000"/>
          </a:bodyPr>
          <a:lstStyle/>
          <a:p>
            <a:r>
              <a:rPr lang="ru-RU" sz="2800" dirty="0" smtClean="0"/>
              <a:t>Вы принимали когда-нибудь лекарственные препараты для похудения по назначению врача?</a:t>
            </a:r>
            <a:endParaRPr lang="ru-RU" sz="2800" dirty="0"/>
          </a:p>
        </p:txBody>
      </p:sp>
      <p:graphicFrame>
        <p:nvGraphicFramePr>
          <p:cNvPr id="4" name="Диаграмма 3"/>
          <p:cNvGraphicFramePr/>
          <p:nvPr/>
        </p:nvGraphicFramePr>
        <p:xfrm>
          <a:off x="304800" y="1447800"/>
          <a:ext cx="84582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Какой эффект от  применения лекарств?</a:t>
            </a:r>
            <a:endParaRPr lang="ru-RU" sz="2800" dirty="0"/>
          </a:p>
        </p:txBody>
      </p:sp>
      <p:graphicFrame>
        <p:nvGraphicFramePr>
          <p:cNvPr id="4" name="Диаграмма 3"/>
          <p:cNvGraphicFramePr/>
          <p:nvPr/>
        </p:nvGraphicFramePr>
        <p:xfrm>
          <a:off x="152400" y="1524000"/>
          <a:ext cx="83820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Считаете Вы, что Вам необходимо похудеть?</a:t>
            </a:r>
            <a:endParaRPr lang="ru-RU" sz="2800" dirty="0"/>
          </a:p>
        </p:txBody>
      </p:sp>
      <p:graphicFrame>
        <p:nvGraphicFramePr>
          <p:cNvPr id="4" name="Диаграмма 3"/>
          <p:cNvGraphicFramePr/>
          <p:nvPr/>
        </p:nvGraphicFramePr>
        <p:xfrm>
          <a:off x="228600" y="1524000"/>
          <a:ext cx="83058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Вам трудно соблюдать диету?</a:t>
            </a:r>
            <a:endParaRPr lang="ru-RU" sz="2800" dirty="0"/>
          </a:p>
        </p:txBody>
      </p:sp>
      <p:graphicFrame>
        <p:nvGraphicFramePr>
          <p:cNvPr id="4" name="Диаграмма 3"/>
          <p:cNvGraphicFramePr/>
          <p:nvPr/>
        </p:nvGraphicFramePr>
        <p:xfrm>
          <a:off x="304800" y="1447800"/>
          <a:ext cx="86106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ru-RU" sz="2800" dirty="0" smtClean="0"/>
              <a:t>Оцените Ваш уровень физической активности?</a:t>
            </a:r>
            <a:endParaRPr lang="ru-RU" sz="2800" dirty="0"/>
          </a:p>
        </p:txBody>
      </p:sp>
      <p:graphicFrame>
        <p:nvGraphicFramePr>
          <p:cNvPr id="4" name="Диаграмма 3"/>
          <p:cNvGraphicFramePr/>
          <p:nvPr/>
        </p:nvGraphicFramePr>
        <p:xfrm>
          <a:off x="304800" y="1447800"/>
          <a:ext cx="85344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9742" y="685800"/>
            <a:ext cx="8762999" cy="5181600"/>
          </a:xfrm>
        </p:spPr>
        <p:txBody>
          <a:bodyPr>
            <a:noAutofit/>
          </a:bodyPr>
          <a:lstStyle/>
          <a:p>
            <a:pPr>
              <a:buFont typeface="Wingdings" panose="05000000000000000000" pitchFamily="2" charset="2"/>
              <a:buChar char="q"/>
            </a:pPr>
            <a:r>
              <a:rPr lang="ru-RU" sz="2600" dirty="0" smtClean="0">
                <a:latin typeface="Times New Roman" panose="02020603050405020304" pitchFamily="18" charset="0"/>
                <a:cs typeface="Times New Roman" panose="02020603050405020304" pitchFamily="18" charset="0"/>
              </a:rPr>
              <a:t>Анализ  анкет показывает  недопонимание пациентами проблем, связанных с лишним весом и недостаток информации об избыточной массе тела и ожирении (по многим вопросам анкеты затруднения в ответах).</a:t>
            </a:r>
          </a:p>
          <a:p>
            <a:pPr>
              <a:buFont typeface="Wingdings" panose="05000000000000000000" pitchFamily="2" charset="2"/>
              <a:buChar char="q"/>
            </a:pPr>
            <a:r>
              <a:rPr lang="ru-RU" sz="2600" b="1" i="1" dirty="0" smtClean="0">
                <a:solidFill>
                  <a:srgbClr val="002060"/>
                </a:solidFill>
                <a:latin typeface="Times New Roman" panose="02020603050405020304" pitchFamily="18" charset="0"/>
                <a:cs typeface="Times New Roman" panose="02020603050405020304" pitchFamily="18" charset="0"/>
              </a:rPr>
              <a:t>Обращает </a:t>
            </a:r>
            <a:r>
              <a:rPr lang="ru-RU" sz="2600" b="1" i="1" dirty="0">
                <a:solidFill>
                  <a:srgbClr val="002060"/>
                </a:solidFill>
                <a:latin typeface="Times New Roman" panose="02020603050405020304" pitchFamily="18" charset="0"/>
                <a:cs typeface="Times New Roman" panose="02020603050405020304" pitchFamily="18" charset="0"/>
              </a:rPr>
              <a:t>внимание недооценка </a:t>
            </a:r>
            <a:r>
              <a:rPr lang="ru-RU" sz="2600" b="1" i="1" dirty="0" smtClean="0">
                <a:solidFill>
                  <a:srgbClr val="002060"/>
                </a:solidFill>
                <a:latin typeface="Times New Roman" panose="02020603050405020304" pitchFamily="18" charset="0"/>
                <a:cs typeface="Times New Roman" panose="02020603050405020304" pitchFamily="18" charset="0"/>
              </a:rPr>
              <a:t> этой проблемы со стороны врачей!</a:t>
            </a:r>
          </a:p>
          <a:p>
            <a:pPr>
              <a:buFont typeface="Wingdings" panose="05000000000000000000" pitchFamily="2" charset="2"/>
              <a:buChar char="q"/>
            </a:pPr>
            <a:r>
              <a:rPr lang="ru-RU" sz="2600" dirty="0" smtClean="0">
                <a:latin typeface="Times New Roman" panose="02020603050405020304" pitchFamily="18" charset="0"/>
                <a:cs typeface="Times New Roman" panose="02020603050405020304" pitchFamily="18" charset="0"/>
              </a:rPr>
              <a:t>Анкетирование позволяет выявить индивидуальные  проблемы пациентов с избыточной массой тела и планировать мероприятия, рекомендации по коррекции питания, физической  активности и снижения веса для профилактики заболеваний, связанных с ИМТ.</a:t>
            </a:r>
          </a:p>
        </p:txBody>
      </p:sp>
      <p:sp>
        <p:nvSpPr>
          <p:cNvPr id="3" name="Заголовок 2"/>
          <p:cNvSpPr>
            <a:spLocks noGrp="1"/>
          </p:cNvSpPr>
          <p:nvPr>
            <p:ph type="title"/>
          </p:nvPr>
        </p:nvSpPr>
        <p:spPr>
          <a:xfrm>
            <a:off x="386442" y="24267"/>
            <a:ext cx="8229600" cy="737733"/>
          </a:xfrm>
        </p:spPr>
        <p:txBody>
          <a:bodyPr>
            <a:normAutofit/>
          </a:bodyPr>
          <a:lstStyle/>
          <a:p>
            <a:pPr algn="ctr"/>
            <a:r>
              <a:rPr lang="ru-RU" i="1" dirty="0" smtClean="0">
                <a:latin typeface="Cambria Math" panose="02040503050406030204" pitchFamily="18" charset="0"/>
                <a:ea typeface="Cambria Math" panose="02040503050406030204" pitchFamily="18" charset="0"/>
              </a:rPr>
              <a:t>ВЫВОДЫ</a:t>
            </a:r>
            <a:endParaRPr lang="ru-RU" i="1" dirty="0">
              <a:latin typeface="Cambria Math" panose="02040503050406030204" pitchFamily="18" charset="0"/>
              <a:ea typeface="Cambria Math" panose="02040503050406030204" pitchFamily="18" charset="0"/>
            </a:endParaRPr>
          </a:p>
        </p:txBody>
      </p:sp>
    </p:spTree>
  </p:cSld>
  <p:clrMapOvr>
    <a:masterClrMapping/>
  </p:clrMapOvr>
  <p:transition spd="slow">
    <p:wip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382000" cy="4525963"/>
          </a:xfrm>
        </p:spPr>
        <p:txBody>
          <a:bodyPr>
            <a:normAutofit/>
          </a:bodyPr>
          <a:lstStyle/>
          <a:p>
            <a:pPr>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Необходимо как повышение профессиональной компетенции медицинских работников в вопросах консультирования по питанию, так и информированности населения о принципах здорового питания. </a:t>
            </a:r>
          </a:p>
          <a:p>
            <a:pPr>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Это исследование также поможет в нашей  работе по обучению пациентов в </a:t>
            </a:r>
            <a:r>
              <a:rPr lang="ru-RU" u="sng" dirty="0" smtClean="0">
                <a:solidFill>
                  <a:srgbClr val="002060"/>
                </a:solidFill>
                <a:latin typeface="Times New Roman" panose="02020603050405020304" pitchFamily="18" charset="0"/>
                <a:cs typeface="Times New Roman" panose="02020603050405020304" pitchFamily="18" charset="0"/>
              </a:rPr>
              <a:t>Школе здоровья.</a:t>
            </a:r>
          </a:p>
        </p:txBody>
      </p:sp>
      <p:sp>
        <p:nvSpPr>
          <p:cNvPr id="3" name="Заголовок 2"/>
          <p:cNvSpPr>
            <a:spLocks noGrp="1"/>
          </p:cNvSpPr>
          <p:nvPr>
            <p:ph type="title"/>
          </p:nvPr>
        </p:nvSpPr>
        <p:spPr/>
        <p:txBody>
          <a:bodyPr/>
          <a:lstStyle/>
          <a:p>
            <a:pPr algn="ctr"/>
            <a:r>
              <a:rPr lang="ru-RU" i="1" dirty="0" smtClean="0">
                <a:latin typeface="Cambria Math" panose="02040503050406030204" pitchFamily="18" charset="0"/>
                <a:ea typeface="Cambria Math" panose="02040503050406030204" pitchFamily="18" charset="0"/>
              </a:rPr>
              <a:t>ВЫВОДЫ</a:t>
            </a:r>
            <a:endParaRPr lang="ru-RU" i="1" dirty="0">
              <a:latin typeface="Cambria Math" panose="02040503050406030204" pitchFamily="18" charset="0"/>
              <a:ea typeface="Cambria Math" panose="02040503050406030204" pitchFamily="18" charset="0"/>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hellodoktor.com/wp-content/uploads/2017/04/obesity.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1000" y="1295400"/>
            <a:ext cx="8229600" cy="4525963"/>
          </a:xfrm>
        </p:spPr>
        <p:txBody>
          <a:bodyPr>
            <a:normAutofit fontScale="92500" lnSpcReduction="10000"/>
          </a:bodyPr>
          <a:lstStyle/>
          <a:p>
            <a:pPr>
              <a:buFont typeface="Wingdings" pitchFamily="2" charset="2"/>
              <a:buChar char="q"/>
              <a:defRPr/>
            </a:pPr>
            <a:r>
              <a:rPr lang="ru-RU" b="1" i="1" u="sng" dirty="0" smtClean="0">
                <a:solidFill>
                  <a:srgbClr val="002060"/>
                </a:solidFill>
                <a:latin typeface="Times New Roman" pitchFamily="18" charset="0"/>
                <a:cs typeface="Times New Roman" pitchFamily="18" charset="0"/>
              </a:rPr>
              <a:t>Европейцы: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ожирение I степени: ИМТ от 30 до 34,9;</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ожирение II степени: ИМТ от 35 до 39,9;</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ожирение III степени: ИМТ от 40 и выше.</a:t>
            </a:r>
          </a:p>
          <a:p>
            <a:pPr>
              <a:buFont typeface="Wingdings" pitchFamily="2" charset="2"/>
              <a:buChar char="q"/>
              <a:defRPr/>
            </a:pPr>
            <a:r>
              <a:rPr lang="ru-RU" b="1" i="1" u="sng" dirty="0" smtClean="0">
                <a:solidFill>
                  <a:srgbClr val="002060"/>
                </a:solidFill>
                <a:latin typeface="Times New Roman" pitchFamily="18" charset="0"/>
                <a:cs typeface="Times New Roman" pitchFamily="18" charset="0"/>
              </a:rPr>
              <a:t>Азиаты: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ожирение I степени: ИМТ от 25 до 28,94;</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ожирение II степени: ИМТ от 29 до 32,9;</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ожирение III степени: ИМТ от 33 и выше.</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a:buFont typeface="Wingdings" pitchFamily="2" charset="2"/>
              <a:buChar char="q"/>
              <a:defRPr/>
            </a:pPr>
            <a:r>
              <a:rPr lang="ru-RU" i="1" u="sng" dirty="0" smtClean="0">
                <a:latin typeface="Times New Roman" pitchFamily="18" charset="0"/>
                <a:cs typeface="Times New Roman" pitchFamily="18" charset="0"/>
              </a:rPr>
              <a:t>В «азиатской» популяции минимальные показатели смертности регистрировались при ИМТ 22,5–27,5 кг/м</a:t>
            </a:r>
            <a:r>
              <a:rPr lang="ru-RU" i="1" u="sng" baseline="30000" dirty="0" smtClean="0">
                <a:latin typeface="Times New Roman" pitchFamily="18" charset="0"/>
                <a:cs typeface="Times New Roman" pitchFamily="18" charset="0"/>
              </a:rPr>
              <a:t>2</a:t>
            </a:r>
            <a:r>
              <a:rPr lang="ru-RU" i="1" u="sng" dirty="0" smtClean="0">
                <a:latin typeface="Times New Roman" pitchFamily="18" charset="0"/>
                <a:cs typeface="Times New Roman" pitchFamily="18" charset="0"/>
              </a:rPr>
              <a:t> </a:t>
            </a:r>
            <a:endParaRPr lang="ru-RU" i="1" dirty="0">
              <a:latin typeface="Times New Roman" pitchFamily="18" charset="0"/>
              <a:cs typeface="Times New Roman" pitchFamily="18" charset="0"/>
            </a:endParaRPr>
          </a:p>
        </p:txBody>
      </p:sp>
      <p:sp>
        <p:nvSpPr>
          <p:cNvPr id="3" name="Заголовок 2"/>
          <p:cNvSpPr>
            <a:spLocks noGrp="1"/>
          </p:cNvSpPr>
          <p:nvPr>
            <p:ph type="title"/>
          </p:nvPr>
        </p:nvSpPr>
        <p:spPr>
          <a:xfrm>
            <a:off x="381000" y="0"/>
            <a:ext cx="8229600" cy="1143000"/>
          </a:xfrm>
        </p:spPr>
        <p:txBody>
          <a:bodyPr>
            <a:normAutofit/>
          </a:bodyPr>
          <a:lstStyle/>
          <a:p>
            <a:r>
              <a:rPr lang="ru-RU" sz="2800" i="1" dirty="0" smtClean="0">
                <a:latin typeface="Cambria Math" pitchFamily="18" charset="0"/>
                <a:ea typeface="Cambria Math" pitchFamily="18" charset="0"/>
              </a:rPr>
              <a:t>Классификация ожирения по индексу массы тела.</a:t>
            </a:r>
            <a:br>
              <a:rPr lang="ru-RU" sz="2800" i="1" dirty="0" smtClean="0">
                <a:latin typeface="Cambria Math" pitchFamily="18" charset="0"/>
                <a:ea typeface="Cambria Math" pitchFamily="18" charset="0"/>
              </a:rPr>
            </a:br>
            <a:r>
              <a:rPr lang="ru-RU" sz="2800" i="1" dirty="0" smtClean="0">
                <a:latin typeface="Cambria Math" pitchFamily="18" charset="0"/>
                <a:ea typeface="Cambria Math" pitchFamily="18" charset="0"/>
              </a:rPr>
              <a:t>Степени ожирения по ИМТ:</a:t>
            </a:r>
            <a:endParaRPr lang="ru-RU" sz="2800" i="1" dirty="0">
              <a:latin typeface="Cambria Math" pitchFamily="18" charset="0"/>
              <a:ea typeface="Cambria Math" pitchFamily="18"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09600"/>
            <a:ext cx="8229600" cy="5638800"/>
          </a:xfrm>
        </p:spPr>
        <p:txBody>
          <a:bodyPr>
            <a:normAutofit fontScale="85000" lnSpcReduction="10000"/>
          </a:bodyPr>
          <a:lstStyle/>
          <a:p>
            <a:pPr>
              <a:buFont typeface="Wingdings" pitchFamily="2" charset="2"/>
              <a:buChar char="q"/>
              <a:defRPr/>
            </a:pPr>
            <a:r>
              <a:rPr lang="en-US" sz="3200" b="1" i="1" dirty="0" smtClean="0">
                <a:latin typeface="Times New Roman" pitchFamily="18" charset="0"/>
                <a:cs typeface="Times New Roman" pitchFamily="18" charset="0"/>
              </a:rPr>
              <a:t>Association between body-mass index and risk of death in more than 1 million Asians.</a:t>
            </a:r>
            <a:r>
              <a:rPr lang="ru-RU" sz="3200" b="1" i="1" dirty="0" smtClean="0">
                <a:latin typeface="Times New Roman" pitchFamily="18" charset="0"/>
                <a:cs typeface="Times New Roman" pitchFamily="18" charset="0"/>
              </a:rPr>
              <a:t> </a:t>
            </a:r>
            <a:r>
              <a:rPr lang="da-DK" sz="3200" i="1" u="sng" dirty="0" smtClean="0">
                <a:latin typeface="Times New Roman" pitchFamily="18" charset="0"/>
                <a:cs typeface="Times New Roman" pitchFamily="18" charset="0"/>
                <a:hlinkClick r:id="rId2" tooltip="The New England journal of medicine."/>
              </a:rPr>
              <a:t>N Engl J Med.</a:t>
            </a:r>
            <a:r>
              <a:rPr lang="da-DK" sz="3200" i="1" dirty="0" smtClean="0">
                <a:latin typeface="Times New Roman" pitchFamily="18" charset="0"/>
                <a:cs typeface="Times New Roman" pitchFamily="18" charset="0"/>
              </a:rPr>
              <a:t> 2011 Feb</a:t>
            </a:r>
            <a:endParaRPr lang="en-US" sz="3200" b="1" i="1" dirty="0" smtClean="0">
              <a:latin typeface="Times New Roman" pitchFamily="18" charset="0"/>
              <a:cs typeface="Times New Roman" pitchFamily="18" charset="0"/>
            </a:endParaRPr>
          </a:p>
          <a:p>
            <a:pPr>
              <a:buFont typeface="Wingdings" pitchFamily="2" charset="2"/>
              <a:buChar char="q"/>
              <a:defRPr/>
            </a:pPr>
            <a:r>
              <a:rPr lang="ru-RU" sz="3200" b="1" dirty="0" smtClean="0">
                <a:latin typeface="Times New Roman" pitchFamily="18" charset="0"/>
                <a:cs typeface="Times New Roman" pitchFamily="18" charset="0"/>
              </a:rPr>
              <a:t>Ассоциация между индексом массы тела и риском смерти  более чем 1 миллиона азиатов.</a:t>
            </a:r>
          </a:p>
          <a:p>
            <a:pPr>
              <a:buFont typeface="Wingdings" pitchFamily="2" charset="2"/>
              <a:buChar char="q"/>
              <a:defRPr/>
            </a:pPr>
            <a:r>
              <a:rPr lang="ru-RU" sz="2800" dirty="0" smtClean="0">
                <a:latin typeface="Times New Roman" pitchFamily="18" charset="0"/>
                <a:cs typeface="Times New Roman" pitchFamily="18" charset="0"/>
              </a:rPr>
              <a:t>Большинство исследований, которые оценили связь между индексом массы тела (ИМТ) и рисками смерти от любой причины и по конкретным причинам, были проведены в популяциях европейского происхождения.</a:t>
            </a:r>
            <a:endParaRPr lang="ru-RU" sz="2800" b="1" cap="all" dirty="0" smtClean="0">
              <a:latin typeface="Times New Roman" pitchFamily="18" charset="0"/>
              <a:cs typeface="Times New Roman" pitchFamily="18" charset="0"/>
            </a:endParaRPr>
          </a:p>
          <a:p>
            <a:pPr>
              <a:buFont typeface="Wingdings" pitchFamily="2" charset="2"/>
              <a:buChar char="q"/>
              <a:defRPr/>
            </a:pPr>
            <a:r>
              <a:rPr lang="ru-RU" sz="3600" b="1" cap="all" dirty="0" smtClean="0">
                <a:solidFill>
                  <a:srgbClr val="002060"/>
                </a:solidFill>
                <a:latin typeface="Times New Roman" pitchFamily="18" charset="0"/>
                <a:cs typeface="Times New Roman" pitchFamily="18" charset="0"/>
              </a:rPr>
              <a:t>РЕЗУЛЬТАТЫ:</a:t>
            </a:r>
          </a:p>
          <a:p>
            <a:pPr>
              <a:buFont typeface="Wingdings" pitchFamily="2" charset="2"/>
              <a:buChar char="q"/>
              <a:defRPr/>
            </a:pPr>
            <a:r>
              <a:rPr lang="ru-RU" sz="3600" dirty="0" smtClean="0">
                <a:latin typeface="Times New Roman" pitchFamily="18" charset="0"/>
                <a:cs typeface="Times New Roman" pitchFamily="18" charset="0"/>
              </a:rPr>
              <a:t>В когортах восточных азиатов, включая китайцев, японцев и корейцев, самый низкий риск смерти был отмечен среди лиц с ИМТ в диапазоне от 22,6 до 27,5.</a:t>
            </a:r>
          </a:p>
          <a:p>
            <a:endParaRPr lang="ru-RU"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1000" y="533400"/>
            <a:ext cx="8305800" cy="5562600"/>
          </a:xfrm>
        </p:spPr>
        <p:txBody>
          <a:bodyPr>
            <a:normAutofit lnSpcReduction="10000"/>
          </a:bodyPr>
          <a:lstStyle/>
          <a:p>
            <a:pPr>
              <a:buFont typeface="Wingdings" pitchFamily="2" charset="2"/>
              <a:buChar char="q"/>
            </a:pPr>
            <a:r>
              <a:rPr lang="ru-RU" sz="2800" dirty="0" smtClean="0">
                <a:latin typeface="Times New Roman" pitchFamily="18" charset="0"/>
                <a:cs typeface="Times New Roman" pitchFamily="18" charset="0"/>
              </a:rPr>
              <a:t>В другом исследовании наименьшие показатели смертности были зарегистрированы для </a:t>
            </a:r>
            <a:r>
              <a:rPr lang="ru-RU" sz="2800" dirty="0" err="1" smtClean="0">
                <a:latin typeface="Times New Roman" pitchFamily="18" charset="0"/>
                <a:cs typeface="Times New Roman" pitchFamily="18" charset="0"/>
              </a:rPr>
              <a:t>афроамериканцев</a:t>
            </a:r>
            <a:r>
              <a:rPr lang="ru-RU" sz="2800" dirty="0" smtClean="0">
                <a:latin typeface="Times New Roman" pitchFamily="18" charset="0"/>
                <a:cs typeface="Times New Roman" pitchFamily="18" charset="0"/>
              </a:rPr>
              <a:t> при ИМТ 27 кг/м</a:t>
            </a:r>
            <a:r>
              <a:rPr lang="ru-RU" sz="2800" baseline="30000"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и для белых американцев — ИМТ 24–25 кг/м</a:t>
            </a:r>
            <a:r>
              <a:rPr lang="ru-RU" sz="2800" baseline="30000"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a:t>
            </a:r>
          </a:p>
          <a:p>
            <a:pPr>
              <a:buFont typeface="Wingdings" pitchFamily="2" charset="2"/>
              <a:buChar char="q"/>
            </a:pPr>
            <a:r>
              <a:rPr lang="ru-RU" sz="2800" b="1" i="1" dirty="0" smtClean="0">
                <a:latin typeface="Times New Roman" pitchFamily="18" charset="0"/>
                <a:cs typeface="Times New Roman" pitchFamily="18" charset="0"/>
              </a:rPr>
              <a:t>Сравнительный  вес и смертность у чернокожих и белых американцев</a:t>
            </a:r>
            <a:r>
              <a:rPr lang="ru-RU" sz="2800" dirty="0" smtClean="0">
                <a:latin typeface="Times New Roman" pitchFamily="18" charset="0"/>
                <a:cs typeface="Times New Roman" pitchFamily="18" charset="0"/>
              </a:rPr>
              <a:t>: результаты репрезентативных национальных выборок населения. </a:t>
            </a:r>
            <a:r>
              <a:rPr lang="en-US" sz="2400" b="1" i="1" dirty="0" smtClean="0">
                <a:latin typeface="Times New Roman" pitchFamily="18" charset="0"/>
                <a:cs typeface="Times New Roman" pitchFamily="18" charset="0"/>
              </a:rPr>
              <a:t>Relative weight and mortality in U.S. blacks and whites: findings from representative national population samples</a:t>
            </a:r>
            <a:r>
              <a:rPr lang="en-US" sz="2800" b="1" i="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Р. </a:t>
            </a:r>
            <a:r>
              <a:rPr lang="ru-RU" sz="2400" i="1" dirty="0" err="1" smtClean="0">
                <a:latin typeface="Times New Roman" pitchFamily="18" charset="0"/>
                <a:cs typeface="Times New Roman" pitchFamily="18" charset="0"/>
              </a:rPr>
              <a:t>Дуразо-Арвизу</a:t>
            </a:r>
            <a:r>
              <a:rPr lang="ru-RU" sz="2400" i="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RS Cooper; </a:t>
            </a:r>
            <a:r>
              <a:rPr lang="ru-RU" sz="2400" i="1" dirty="0" smtClean="0">
                <a:latin typeface="Times New Roman" pitchFamily="18" charset="0"/>
                <a:cs typeface="Times New Roman" pitchFamily="18" charset="0"/>
              </a:rPr>
              <a:t>Люк; </a:t>
            </a:r>
            <a:r>
              <a:rPr lang="en-US" sz="2400" i="1" dirty="0" smtClean="0">
                <a:latin typeface="Times New Roman" pitchFamily="18" charset="0"/>
                <a:cs typeface="Times New Roman" pitchFamily="18" charset="0"/>
              </a:rPr>
              <a:t>TE Prewitt; Y Liao; DL McGee</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Отделение профилактической медицины и эпидемиологии, Школа медицины Университета Лойола, </a:t>
            </a:r>
            <a:r>
              <a:rPr lang="ru-RU" sz="2400" dirty="0" err="1" smtClean="0">
                <a:latin typeface="Times New Roman" pitchFamily="18" charset="0"/>
                <a:cs typeface="Times New Roman" pitchFamily="18" charset="0"/>
              </a:rPr>
              <a:t>Мэйвуд</a:t>
            </a:r>
            <a:r>
              <a:rPr lang="ru-RU" sz="2400" dirty="0" smtClean="0">
                <a:latin typeface="Times New Roman" pitchFamily="18" charset="0"/>
                <a:cs typeface="Times New Roman" pitchFamily="18" charset="0"/>
              </a:rPr>
              <a:t>, IL 60153, США</a:t>
            </a:r>
            <a:r>
              <a:rPr lang="ru-RU" sz="2800" dirty="0" smtClean="0">
                <a:latin typeface="Times New Roman" pitchFamily="18" charset="0"/>
                <a:cs typeface="Times New Roman" pitchFamily="18" charset="0"/>
              </a:rPr>
              <a:t>.</a:t>
            </a:r>
          </a:p>
          <a:p>
            <a:endParaRPr lang="ru-RU"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5800" y="228600"/>
            <a:ext cx="8229600" cy="914400"/>
          </a:xfrm>
        </p:spPr>
        <p:txBody>
          <a:bodyPr>
            <a:noAutofit/>
          </a:bodyPr>
          <a:lstStyle/>
          <a:p>
            <a:r>
              <a:rPr lang="ru-RU" sz="2800" i="1" dirty="0" smtClean="0">
                <a:latin typeface="Times New Roman" panose="02020603050405020304" pitchFamily="18" charset="0"/>
                <a:cs typeface="Times New Roman" panose="02020603050405020304" pitchFamily="18" charset="0"/>
              </a:rPr>
              <a:t>Классификация с оценкой степени риска сопутствующих заболеваний  </a:t>
            </a:r>
            <a:r>
              <a:rPr lang="ru-RU" sz="2400" b="0" u="sng" dirty="0" smtClean="0">
                <a:latin typeface="Times New Roman" panose="02020603050405020304" pitchFamily="18" charset="0"/>
                <a:cs typeface="Times New Roman" panose="02020603050405020304" pitchFamily="18" charset="0"/>
              </a:rPr>
              <a:t>протокол РК 2017</a:t>
            </a:r>
            <a:endParaRPr lang="ru-RU" sz="2400" b="0" u="sng" dirty="0"/>
          </a:p>
        </p:txBody>
      </p:sp>
      <p:pic>
        <p:nvPicPr>
          <p:cNvPr id="4" name="Объект 3"/>
          <p:cNvPicPr>
            <a:picLocks noGrp="1" noChangeAspect="1"/>
          </p:cNvPicPr>
          <p:nvPr>
            <p:ph idx="1"/>
          </p:nvPr>
        </p:nvPicPr>
        <p:blipFill>
          <a:blip r:embed="rId2" cstate="print"/>
          <a:srcRect/>
          <a:stretch>
            <a:fillRect/>
          </a:stretch>
        </p:blipFill>
        <p:spPr>
          <a:xfrm>
            <a:off x="304800" y="1219200"/>
            <a:ext cx="8610600" cy="4953000"/>
          </a:xfrm>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352800" y="685800"/>
            <a:ext cx="5410200" cy="5715000"/>
          </a:xfrm>
        </p:spPr>
        <p:txBody>
          <a:bodyPr>
            <a:normAutofit/>
          </a:bodyPr>
          <a:lstStyle/>
          <a:p>
            <a:pPr>
              <a:buFont typeface="Wingdings" pitchFamily="2" charset="2"/>
              <a:buChar char="q"/>
            </a:pPr>
            <a:r>
              <a:rPr lang="ru-RU" sz="2800" i="1" dirty="0" smtClean="0">
                <a:latin typeface="Times New Roman" pitchFamily="18" charset="0"/>
                <a:cs typeface="Times New Roman" pitchFamily="18" charset="0"/>
              </a:rPr>
              <a:t>Американская Ассоциация Клинических Эндокринологов (AACE) </a:t>
            </a:r>
            <a:r>
              <a:rPr lang="ru-RU" sz="2800" dirty="0" smtClean="0">
                <a:latin typeface="Times New Roman" pitchFamily="18" charset="0"/>
                <a:cs typeface="Times New Roman" pitchFamily="18" charset="0"/>
              </a:rPr>
              <a:t>и </a:t>
            </a:r>
            <a:r>
              <a:rPr lang="ru-RU" sz="2800" i="1" dirty="0" smtClean="0">
                <a:latin typeface="Times New Roman" pitchFamily="18" charset="0"/>
                <a:cs typeface="Times New Roman" pitchFamily="18" charset="0"/>
              </a:rPr>
              <a:t>Американская Коллегия Эндокринологов (ACE) </a:t>
            </a:r>
            <a:r>
              <a:rPr lang="ru-RU" sz="2800" dirty="0" smtClean="0">
                <a:latin typeface="Times New Roman" pitchFamily="18" charset="0"/>
                <a:cs typeface="Times New Roman" pitchFamily="18" charset="0"/>
              </a:rPr>
              <a:t>предложили новую классификацию ожирения, которая, помимо </a:t>
            </a:r>
            <a:r>
              <a:rPr lang="ru-RU" sz="2800" i="1" dirty="0" smtClean="0">
                <a:latin typeface="Times New Roman" pitchFamily="18" charset="0"/>
                <a:cs typeface="Times New Roman" pitchFamily="18" charset="0"/>
              </a:rPr>
              <a:t>индекса массы тела (ИМТ</a:t>
            </a:r>
            <a:r>
              <a:rPr lang="ru-RU" sz="2800" dirty="0" smtClean="0">
                <a:latin typeface="Times New Roman" pitchFamily="18" charset="0"/>
                <a:cs typeface="Times New Roman" pitchFamily="18" charset="0"/>
              </a:rPr>
              <a:t>), учитывает его осложнения.</a:t>
            </a:r>
          </a:p>
          <a:p>
            <a:pPr>
              <a:buFont typeface="Wingdings" pitchFamily="2" charset="2"/>
              <a:buChar char="q"/>
            </a:pPr>
            <a:r>
              <a:rPr lang="ru-RU" sz="2800" dirty="0" smtClean="0">
                <a:latin typeface="Times New Roman" pitchFamily="18" charset="0"/>
                <a:cs typeface="Times New Roman" pitchFamily="18" charset="0"/>
              </a:rPr>
              <a:t>Новая классификация была представлена в 2014 г. на 23-м ежегодном научном конгрессе AACE.</a:t>
            </a:r>
          </a:p>
          <a:p>
            <a:pPr>
              <a:buNone/>
            </a:pPr>
            <a:endParaRPr lang="ru-RU" dirty="0">
              <a:solidFill>
                <a:srgbClr val="002060"/>
              </a:solidFill>
            </a:endParaRPr>
          </a:p>
        </p:txBody>
      </p:sp>
      <p:pic>
        <p:nvPicPr>
          <p:cNvPr id="4098" name="Picture 2" descr="http://www.sofijoskovalevskajosmokykla.lt/wp-content/uploads/2016/09/5.png"/>
          <p:cNvPicPr>
            <a:picLocks noChangeAspect="1" noChangeArrowheads="1"/>
          </p:cNvPicPr>
          <p:nvPr/>
        </p:nvPicPr>
        <p:blipFill>
          <a:blip r:embed="rId2" cstate="print"/>
          <a:srcRect/>
          <a:stretch>
            <a:fillRect/>
          </a:stretch>
        </p:blipFill>
        <p:spPr bwMode="auto">
          <a:xfrm>
            <a:off x="228600" y="838200"/>
            <a:ext cx="3028949"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4400" dirty="0" smtClean="0">
                <a:latin typeface="Cambria Math" pitchFamily="18" charset="0"/>
                <a:ea typeface="Cambria Math" pitchFamily="18" charset="0"/>
                <a:cs typeface="Times New Roman" panose="02020603050405020304" pitchFamily="18" charset="0"/>
              </a:rPr>
              <a:t>Таблица 2. Классификация ожирения ААСЕ/АСЕ (2014 г.)</a:t>
            </a:r>
            <a:endParaRPr lang="ru-RU" dirty="0">
              <a:latin typeface="Cambria Math" pitchFamily="18" charset="0"/>
              <a:ea typeface="Cambria Math" pitchFamily="18" charset="0"/>
            </a:endParaRPr>
          </a:p>
        </p:txBody>
      </p:sp>
      <p:pic>
        <p:nvPicPr>
          <p:cNvPr id="4" name="Объект 1"/>
          <p:cNvPicPr>
            <a:picLocks noGrp="1" noChangeAspect="1"/>
          </p:cNvPicPr>
          <p:nvPr>
            <p:ph idx="1"/>
          </p:nvPr>
        </p:nvPicPr>
        <p:blipFill>
          <a:blip r:embed="rId2" cstate="print"/>
          <a:srcRect/>
          <a:stretch>
            <a:fillRect/>
          </a:stretch>
        </p:blipFill>
        <p:spPr>
          <a:xfrm>
            <a:off x="304800" y="1676400"/>
            <a:ext cx="8677510" cy="4618831"/>
          </a:xfr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1"/>
          <p:cNvSpPr>
            <a:spLocks noGrp="1"/>
          </p:cNvSpPr>
          <p:nvPr>
            <p:ph idx="1"/>
          </p:nvPr>
        </p:nvSpPr>
        <p:spPr>
          <a:xfrm>
            <a:off x="323850" y="1125538"/>
            <a:ext cx="8362950" cy="4881562"/>
          </a:xfrm>
        </p:spPr>
        <p:txBody>
          <a:bodyPr/>
          <a:lstStyle/>
          <a:p>
            <a:r>
              <a:rPr lang="ru-RU" b="1" dirty="0" smtClean="0"/>
              <a:t> </a:t>
            </a:r>
            <a:r>
              <a:rPr lang="ru-RU" sz="3600" b="1" dirty="0" smtClean="0">
                <a:solidFill>
                  <a:srgbClr val="FF0000"/>
                </a:solidFill>
              </a:rPr>
              <a:t>Тема</a:t>
            </a:r>
            <a:endParaRPr lang="ru-RU" sz="3600" dirty="0" smtClean="0">
              <a:solidFill>
                <a:srgbClr val="FF0000"/>
              </a:solidFill>
            </a:endParaRPr>
          </a:p>
          <a:p>
            <a:r>
              <a:rPr lang="ru-RU" sz="3600" b="1" dirty="0" smtClean="0"/>
              <a:t>«Ожирение</a:t>
            </a:r>
            <a:r>
              <a:rPr lang="ru-RU" sz="3600" dirty="0" smtClean="0"/>
              <a:t>: современный взгляд на проблему</a:t>
            </a:r>
            <a:r>
              <a:rPr lang="ru-RU" sz="3600" b="1" dirty="0" smtClean="0"/>
              <a:t>»</a:t>
            </a:r>
          </a:p>
          <a:p>
            <a:endParaRPr lang="ru-RU" sz="1800" dirty="0" smtClean="0"/>
          </a:p>
          <a:p>
            <a:r>
              <a:rPr lang="ru-RU" sz="2000" u="sng" dirty="0" smtClean="0"/>
              <a:t>студенты </a:t>
            </a:r>
            <a:r>
              <a:rPr lang="ru-RU" sz="2000" dirty="0" smtClean="0"/>
              <a:t>  Базарова А. , </a:t>
            </a:r>
            <a:r>
              <a:rPr lang="ru-RU" sz="2000" dirty="0" err="1" smtClean="0"/>
              <a:t>Китарова</a:t>
            </a:r>
            <a:r>
              <a:rPr lang="ru-RU" sz="2000" dirty="0" smtClean="0"/>
              <a:t> А., Садыкова Е., </a:t>
            </a:r>
          </a:p>
          <a:p>
            <a:r>
              <a:rPr lang="ru-RU" sz="2000" dirty="0" smtClean="0"/>
              <a:t>                  Попова Е., </a:t>
            </a:r>
            <a:r>
              <a:rPr lang="ru-RU" sz="2000" dirty="0" err="1" smtClean="0"/>
              <a:t>Убишева</a:t>
            </a:r>
            <a:r>
              <a:rPr lang="ru-RU" sz="2000" dirty="0" smtClean="0"/>
              <a:t> В.</a:t>
            </a:r>
          </a:p>
          <a:p>
            <a:endParaRPr lang="ru-RU" sz="2000" u="sng" dirty="0" smtClean="0"/>
          </a:p>
          <a:p>
            <a:r>
              <a:rPr lang="ru-RU" sz="2000" u="sng" dirty="0" smtClean="0"/>
              <a:t>руководитель  </a:t>
            </a:r>
            <a:r>
              <a:rPr lang="ru-RU" sz="2000" u="sng" dirty="0" smtClean="0"/>
              <a:t>проекта  </a:t>
            </a:r>
            <a:r>
              <a:rPr lang="ru-RU" sz="2000" dirty="0" smtClean="0"/>
              <a:t>– преподаватель Трушкова М.И.</a:t>
            </a:r>
          </a:p>
          <a:p>
            <a:pPr>
              <a:buFont typeface="Wingdings 3" pitchFamily="18" charset="2"/>
              <a:buNone/>
            </a:pPr>
            <a:r>
              <a:rPr lang="ru-RU" b="1" dirty="0" smtClean="0"/>
              <a:t> </a:t>
            </a:r>
            <a:endParaRPr lang="ru-RU" dirty="0" smtClean="0"/>
          </a:p>
          <a:p>
            <a:endParaRPr lang="ru-RU" dirty="0" smtClean="0"/>
          </a:p>
        </p:txBody>
      </p:sp>
      <p:sp>
        <p:nvSpPr>
          <p:cNvPr id="3" name="Заголовок 2"/>
          <p:cNvSpPr>
            <a:spLocks noGrp="1"/>
          </p:cNvSpPr>
          <p:nvPr>
            <p:ph type="title"/>
          </p:nvPr>
        </p:nvSpPr>
        <p:spPr/>
        <p:txBody>
          <a:bodyPr>
            <a:normAutofit fontScale="90000"/>
          </a:bodyPr>
          <a:lstStyle/>
          <a:p>
            <a:pPr>
              <a:defRPr/>
            </a:pPr>
            <a:r>
              <a:rPr lang="ru-RU" dirty="0" smtClean="0"/>
              <a:t>ИССЛЕДОВАТЕЛЬСКИЙ  ПРОЕКТ</a:t>
            </a:r>
            <a:br>
              <a:rPr lang="ru-RU" dirty="0" smtClean="0"/>
            </a:br>
            <a:endParaRPr lang="ru-RU" dirty="0"/>
          </a:p>
        </p:txBody>
      </p:sp>
      <p:pic>
        <p:nvPicPr>
          <p:cNvPr id="10244" name="Picture 2" descr="http://moziru.com/images/3d-clipart-two-person-1.jpg"/>
          <p:cNvPicPr>
            <a:picLocks noChangeAspect="1" noChangeArrowheads="1"/>
          </p:cNvPicPr>
          <p:nvPr/>
        </p:nvPicPr>
        <p:blipFill>
          <a:blip r:embed="rId2" cstate="print"/>
          <a:srcRect/>
          <a:stretch>
            <a:fillRect/>
          </a:stretch>
        </p:blipFill>
        <p:spPr bwMode="auto">
          <a:xfrm>
            <a:off x="6877050" y="4591050"/>
            <a:ext cx="2266950"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28600" y="152400"/>
            <a:ext cx="8686800" cy="6248400"/>
          </a:xfrm>
        </p:spPr>
        <p:txBody>
          <a:bodyPr>
            <a:normAutofit fontScale="40000" lnSpcReduction="20000"/>
          </a:bodyPr>
          <a:lstStyle/>
          <a:p>
            <a:pPr>
              <a:buNone/>
            </a:pPr>
            <a:r>
              <a:rPr lang="ru-RU" sz="5900" b="1" i="1" dirty="0" smtClean="0">
                <a:solidFill>
                  <a:srgbClr val="002060"/>
                </a:solidFill>
              </a:rPr>
              <a:t>   </a:t>
            </a:r>
            <a:r>
              <a:rPr lang="ru-RU" sz="5900" b="1" i="1" dirty="0" smtClean="0">
                <a:solidFill>
                  <a:srgbClr val="002060"/>
                </a:solidFill>
                <a:latin typeface="Times New Roman" pitchFamily="18" charset="0"/>
                <a:cs typeface="Times New Roman" pitchFamily="18" charset="0"/>
              </a:rPr>
              <a:t>К ассоциированным с ожирением состояниям и заболеваниям относятся: </a:t>
            </a:r>
          </a:p>
          <a:p>
            <a:pPr>
              <a:buFont typeface="Wingdings" pitchFamily="2" charset="2"/>
              <a:buChar char="ü"/>
            </a:pPr>
            <a:r>
              <a:rPr lang="ru-RU" sz="5900" dirty="0" smtClean="0">
                <a:latin typeface="Times New Roman" pitchFamily="18" charset="0"/>
                <a:cs typeface="Times New Roman" pitchFamily="18" charset="0"/>
              </a:rPr>
              <a:t>метаболический синдром (МС);</a:t>
            </a:r>
          </a:p>
          <a:p>
            <a:pPr>
              <a:buFont typeface="Wingdings" pitchFamily="2" charset="2"/>
              <a:buChar char="ü"/>
            </a:pPr>
            <a:r>
              <a:rPr lang="ru-RU" sz="5900" dirty="0" smtClean="0">
                <a:latin typeface="Times New Roman" pitchFamily="18" charset="0"/>
                <a:cs typeface="Times New Roman" pitchFamily="18" charset="0"/>
              </a:rPr>
              <a:t> нарушенная толерантность к глюкозе; </a:t>
            </a:r>
          </a:p>
          <a:p>
            <a:pPr>
              <a:buFont typeface="Wingdings" pitchFamily="2" charset="2"/>
              <a:buChar char="ü"/>
            </a:pPr>
            <a:r>
              <a:rPr lang="ru-RU" sz="5900" dirty="0" smtClean="0">
                <a:latin typeface="Times New Roman" pitchFamily="18" charset="0"/>
                <a:cs typeface="Times New Roman" pitchFamily="18" charset="0"/>
              </a:rPr>
              <a:t>СД 2 типа;</a:t>
            </a:r>
          </a:p>
          <a:p>
            <a:pPr>
              <a:buFont typeface="Wingdings" pitchFamily="2" charset="2"/>
              <a:buChar char="ü"/>
            </a:pPr>
            <a:r>
              <a:rPr lang="ru-RU" sz="5900" dirty="0" smtClean="0">
                <a:latin typeface="Times New Roman" pitchFamily="18" charset="0"/>
                <a:cs typeface="Times New Roman" pitchFamily="18" charset="0"/>
              </a:rPr>
              <a:t> </a:t>
            </a:r>
            <a:r>
              <a:rPr lang="ru-RU" sz="5900" dirty="0" err="1" smtClean="0">
                <a:latin typeface="Times New Roman" pitchFamily="18" charset="0"/>
                <a:cs typeface="Times New Roman" pitchFamily="18" charset="0"/>
              </a:rPr>
              <a:t>дислипидемия</a:t>
            </a:r>
            <a:r>
              <a:rPr lang="ru-RU" sz="5900" dirty="0" smtClean="0">
                <a:latin typeface="Times New Roman" pitchFamily="18" charset="0"/>
                <a:cs typeface="Times New Roman" pitchFamily="18" charset="0"/>
              </a:rPr>
              <a:t>;</a:t>
            </a:r>
          </a:p>
          <a:p>
            <a:pPr>
              <a:buFont typeface="Wingdings" pitchFamily="2" charset="2"/>
              <a:buChar char="ü"/>
            </a:pPr>
            <a:r>
              <a:rPr lang="ru-RU" sz="5900" dirty="0" smtClean="0">
                <a:latin typeface="Times New Roman" pitchFamily="18" charset="0"/>
                <a:cs typeface="Times New Roman" pitchFamily="18" charset="0"/>
              </a:rPr>
              <a:t> АГ;</a:t>
            </a:r>
          </a:p>
          <a:p>
            <a:pPr>
              <a:buFont typeface="Wingdings" pitchFamily="2" charset="2"/>
              <a:buChar char="ü"/>
            </a:pPr>
            <a:r>
              <a:rPr lang="ru-RU" sz="5900" dirty="0" smtClean="0">
                <a:latin typeface="Times New Roman" pitchFamily="18" charset="0"/>
                <a:cs typeface="Times New Roman" pitchFamily="18" charset="0"/>
              </a:rPr>
              <a:t>НАЖБП;</a:t>
            </a:r>
          </a:p>
          <a:p>
            <a:pPr>
              <a:buFont typeface="Wingdings" pitchFamily="2" charset="2"/>
              <a:buChar char="ü"/>
            </a:pPr>
            <a:r>
              <a:rPr lang="ru-RU" sz="5900" dirty="0" smtClean="0">
                <a:latin typeface="Times New Roman" pitchFamily="18" charset="0"/>
                <a:cs typeface="Times New Roman" pitchFamily="18" charset="0"/>
              </a:rPr>
              <a:t> ГЭРБ;</a:t>
            </a:r>
          </a:p>
          <a:p>
            <a:pPr>
              <a:buFont typeface="Wingdings" pitchFamily="2" charset="2"/>
              <a:buChar char="ü"/>
            </a:pPr>
            <a:r>
              <a:rPr lang="ru-RU" sz="5900" dirty="0" smtClean="0">
                <a:latin typeface="Times New Roman" pitchFamily="18" charset="0"/>
                <a:cs typeface="Times New Roman" pitchFamily="18" charset="0"/>
              </a:rPr>
              <a:t>ночное апноэ; </a:t>
            </a:r>
          </a:p>
          <a:p>
            <a:pPr>
              <a:buFont typeface="Wingdings" pitchFamily="2" charset="2"/>
              <a:buChar char="ü"/>
            </a:pPr>
            <a:r>
              <a:rPr lang="ru-RU" sz="5900" dirty="0" smtClean="0">
                <a:latin typeface="Times New Roman" pitchFamily="18" charset="0"/>
                <a:cs typeface="Times New Roman" pitchFamily="18" charset="0"/>
              </a:rPr>
              <a:t>бронхиальная астма; </a:t>
            </a:r>
          </a:p>
          <a:p>
            <a:pPr>
              <a:buFont typeface="Wingdings" pitchFamily="2" charset="2"/>
              <a:buChar char="ü"/>
            </a:pPr>
            <a:r>
              <a:rPr lang="ru-RU" sz="5900" dirty="0" err="1" smtClean="0">
                <a:latin typeface="Times New Roman" pitchFamily="18" charset="0"/>
                <a:cs typeface="Times New Roman" pitchFamily="18" charset="0"/>
              </a:rPr>
              <a:t>Остеоартроз</a:t>
            </a:r>
            <a:r>
              <a:rPr lang="ru-RU" sz="5900" dirty="0" smtClean="0">
                <a:latin typeface="Times New Roman" pitchFamily="18" charset="0"/>
                <a:cs typeface="Times New Roman" pitchFamily="18" charset="0"/>
              </a:rPr>
              <a:t>;</a:t>
            </a:r>
          </a:p>
          <a:p>
            <a:pPr>
              <a:buFont typeface="Wingdings" pitchFamily="2" charset="2"/>
              <a:buChar char="ü"/>
            </a:pPr>
            <a:r>
              <a:rPr lang="ru-RU" sz="5900" dirty="0" smtClean="0">
                <a:latin typeface="Times New Roman" pitchFamily="18" charset="0"/>
                <a:cs typeface="Times New Roman" pitchFamily="18" charset="0"/>
              </a:rPr>
              <a:t> затруднение/неспособность активно двигаться;</a:t>
            </a:r>
          </a:p>
          <a:p>
            <a:pPr>
              <a:buFont typeface="Wingdings" pitchFamily="2" charset="2"/>
              <a:buChar char="ü"/>
            </a:pPr>
            <a:r>
              <a:rPr lang="ru-RU" sz="5900" dirty="0" smtClean="0">
                <a:latin typeface="Times New Roman" pitchFamily="18" charset="0"/>
                <a:cs typeface="Times New Roman" pitchFamily="18" charset="0"/>
              </a:rPr>
              <a:t> синдром </a:t>
            </a:r>
            <a:r>
              <a:rPr lang="ru-RU" sz="5900" dirty="0" err="1" smtClean="0">
                <a:latin typeface="Times New Roman" pitchFamily="18" charset="0"/>
                <a:cs typeface="Times New Roman" pitchFamily="18" charset="0"/>
              </a:rPr>
              <a:t>поликистозных</a:t>
            </a:r>
            <a:r>
              <a:rPr lang="ru-RU" sz="5900" dirty="0" smtClean="0">
                <a:latin typeface="Times New Roman" pitchFamily="18" charset="0"/>
                <a:cs typeface="Times New Roman" pitchFamily="18" charset="0"/>
              </a:rPr>
              <a:t> яичников; </a:t>
            </a:r>
          </a:p>
          <a:p>
            <a:pPr>
              <a:buFont typeface="Wingdings" pitchFamily="2" charset="2"/>
              <a:buChar char="ü"/>
            </a:pPr>
            <a:r>
              <a:rPr lang="ru-RU" sz="5900" dirty="0" smtClean="0">
                <a:latin typeface="Times New Roman" pitchFamily="18" charset="0"/>
                <a:cs typeface="Times New Roman" pitchFamily="18" charset="0"/>
              </a:rPr>
              <a:t>стрессовое и </a:t>
            </a:r>
            <a:r>
              <a:rPr lang="ru-RU" sz="5900" dirty="0" err="1" smtClean="0">
                <a:latin typeface="Times New Roman" pitchFamily="18" charset="0"/>
                <a:cs typeface="Times New Roman" pitchFamily="18" charset="0"/>
              </a:rPr>
              <a:t>ургентное</a:t>
            </a:r>
            <a:r>
              <a:rPr lang="ru-RU" sz="5900" dirty="0" smtClean="0">
                <a:latin typeface="Times New Roman" pitchFamily="18" charset="0"/>
                <a:cs typeface="Times New Roman" pitchFamily="18" charset="0"/>
              </a:rPr>
              <a:t> недержание мочи; </a:t>
            </a:r>
          </a:p>
          <a:p>
            <a:pPr>
              <a:buFont typeface="Wingdings" pitchFamily="2" charset="2"/>
              <a:buChar char="ü"/>
            </a:pPr>
            <a:r>
              <a:rPr lang="ru-RU" sz="5900" dirty="0" smtClean="0">
                <a:latin typeface="Times New Roman" pitchFamily="18" charset="0"/>
                <a:cs typeface="Times New Roman" pitchFamily="18" charset="0"/>
              </a:rPr>
              <a:t>психологические расстройства/стигматизация;</a:t>
            </a:r>
          </a:p>
          <a:p>
            <a:endParaRPr lang="ru-RU"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zvezdny.spb.ru/images/25122110.jpg"/>
          <p:cNvPicPr>
            <a:picLocks noChangeAspect="1" noChangeArrowheads="1"/>
          </p:cNvPicPr>
          <p:nvPr/>
        </p:nvPicPr>
        <p:blipFill>
          <a:blip r:embed="rId2" cstate="print"/>
          <a:srcRect/>
          <a:stretch>
            <a:fillRect/>
          </a:stretch>
        </p:blipFill>
        <p:spPr bwMode="auto">
          <a:xfrm>
            <a:off x="5029200" y="381000"/>
            <a:ext cx="3718560" cy="4648200"/>
          </a:xfrm>
          <a:prstGeom prst="rect">
            <a:avLst/>
          </a:prstGeom>
          <a:noFill/>
        </p:spPr>
      </p:pic>
      <p:sp>
        <p:nvSpPr>
          <p:cNvPr id="2" name="Содержимое 1"/>
          <p:cNvSpPr>
            <a:spLocks noGrp="1"/>
          </p:cNvSpPr>
          <p:nvPr>
            <p:ph idx="1"/>
          </p:nvPr>
        </p:nvSpPr>
        <p:spPr>
          <a:xfrm>
            <a:off x="0" y="228600"/>
            <a:ext cx="5715000" cy="6248400"/>
          </a:xfrm>
        </p:spPr>
        <p:txBody>
          <a:bodyPr>
            <a:normAutofit/>
          </a:bodyPr>
          <a:lstStyle/>
          <a:p>
            <a:pPr>
              <a:buFont typeface="Wingdings" pitchFamily="2" charset="2"/>
              <a:buChar char="q"/>
            </a:pPr>
            <a:r>
              <a:rPr lang="ru-RU" sz="2800" dirty="0" smtClean="0">
                <a:latin typeface="Times New Roman" pitchFamily="18" charset="0"/>
                <a:cs typeface="Times New Roman" pitchFamily="18" charset="0"/>
              </a:rPr>
              <a:t>На 23-м ежегодном научном конгрессе в 2014 г. Американская ассоциация эндокринологов рассмотрела новый алгоритм диагностики ожирения, который включает в себя два компонента:</a:t>
            </a:r>
          </a:p>
          <a:p>
            <a:pPr>
              <a:buNone/>
            </a:pPr>
            <a:r>
              <a:rPr lang="ru-RU" sz="2800" dirty="0" smtClean="0">
                <a:latin typeface="Times New Roman" pitchFamily="18" charset="0"/>
                <a:cs typeface="Times New Roman" pitchFamily="18" charset="0"/>
              </a:rPr>
              <a:t>    а) оценку ИМТ с коррекцией на этнические особенности для выявления лиц с повышенным количеством жировой ткани и </a:t>
            </a:r>
          </a:p>
          <a:p>
            <a:pPr>
              <a:buNone/>
            </a:pPr>
            <a:r>
              <a:rPr lang="ru-RU" sz="2800" dirty="0" smtClean="0">
                <a:latin typeface="Times New Roman" pitchFamily="18" charset="0"/>
                <a:cs typeface="Times New Roman" pitchFamily="18" charset="0"/>
              </a:rPr>
              <a:t>   б) наличие и тяжесть осложнений, связанных с ожирением.</a:t>
            </a:r>
          </a:p>
          <a:p>
            <a:pPr>
              <a:buFont typeface="Wingdings" pitchFamily="2" charset="2"/>
              <a:buChar char="q"/>
            </a:pP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685800"/>
            <a:ext cx="8763000" cy="5638800"/>
          </a:xfrm>
        </p:spPr>
        <p:txBody>
          <a:bodyPr>
            <a:noAutofit/>
          </a:bodyPr>
          <a:lstStyle/>
          <a:p>
            <a:pPr>
              <a:buFont typeface="Wingdings" pitchFamily="2" charset="2"/>
              <a:buChar char="ü"/>
              <a:defRPr/>
            </a:pPr>
            <a:r>
              <a:rPr lang="ru-RU" sz="2800" b="1" i="1" dirty="0" smtClean="0">
                <a:latin typeface="Times New Roman" pitchFamily="18" charset="0"/>
                <a:cs typeface="Times New Roman" pitchFamily="18" charset="0"/>
              </a:rPr>
              <a:t>ряд исследований свидетельствовали о нарушающей логику закономерности «ожирение — риск хронических болезней — риск преждевременной смерти», и стал широко использоваться термин «парадокс ожирения».</a:t>
            </a:r>
          </a:p>
          <a:p>
            <a:pPr>
              <a:buFont typeface="Wingdings" pitchFamily="2" charset="2"/>
              <a:buChar char="ü"/>
              <a:defRPr/>
            </a:pPr>
            <a:r>
              <a:rPr lang="ru-RU" sz="2800" dirty="0" smtClean="0">
                <a:latin typeface="Times New Roman" pitchFamily="18" charset="0"/>
                <a:cs typeface="Times New Roman" pitchFamily="18" charset="0"/>
              </a:rPr>
              <a:t>Среди больных СД и ожирением (ИМТ ≥ 25 кг/м2) смертность не отличалась от общепопуляционных показателей </a:t>
            </a:r>
          </a:p>
          <a:p>
            <a:pPr>
              <a:buFont typeface="Wingdings" pitchFamily="2" charset="2"/>
              <a:buChar char="ü"/>
              <a:defRPr/>
            </a:pPr>
            <a:r>
              <a:rPr lang="en-US" sz="2800" b="1" i="1" dirty="0" smtClean="0">
                <a:latin typeface="Times New Roman" pitchFamily="18" charset="0"/>
                <a:cs typeface="Times New Roman" pitchFamily="18" charset="0"/>
              </a:rPr>
              <a:t>Interaction of body mass index and diabetes as modifiers of cardiovascular mortality in a cohort study.</a:t>
            </a:r>
            <a:endParaRPr lang="ru-RU" sz="2800" b="1" i="1" dirty="0" smtClean="0">
              <a:latin typeface="Times New Roman" pitchFamily="18" charset="0"/>
              <a:cs typeface="Times New Roman" pitchFamily="18" charset="0"/>
            </a:endParaRPr>
          </a:p>
          <a:p>
            <a:pPr>
              <a:buNone/>
            </a:pPr>
            <a:endParaRPr lang="ru-RU" sz="32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563562"/>
          </a:xfrm>
        </p:spPr>
        <p:txBody>
          <a:bodyPr>
            <a:noAutofit/>
          </a:bodyPr>
          <a:lstStyle/>
          <a:p>
            <a:pPr algn="ctr"/>
            <a:r>
              <a:rPr lang="ru-RU" sz="3200" i="1" dirty="0" smtClean="0">
                <a:latin typeface="Cambria Math" pitchFamily="18" charset="0"/>
                <a:ea typeface="Cambria Math" pitchFamily="18" charset="0"/>
              </a:rPr>
              <a:t>«Парадокс ожирения»</a:t>
            </a:r>
            <a:endParaRPr lang="ru-RU" sz="3200" i="1" dirty="0">
              <a:latin typeface="Cambria Math" pitchFamily="18" charset="0"/>
              <a:ea typeface="Cambria Math" pitchFamily="18"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avatars.mds.yandex.net/get-pdb/216365/9bdd2212-d05f-4d26-8df1-4fc56a5a3140/s1200?webp=false"/>
          <p:cNvPicPr>
            <a:picLocks noChangeAspect="1" noChangeArrowheads="1"/>
          </p:cNvPicPr>
          <p:nvPr/>
        </p:nvPicPr>
        <p:blipFill>
          <a:blip r:embed="rId2" cstate="print"/>
          <a:srcRect/>
          <a:stretch>
            <a:fillRect/>
          </a:stretch>
        </p:blipFill>
        <p:spPr bwMode="auto">
          <a:xfrm>
            <a:off x="4953000" y="1219200"/>
            <a:ext cx="4538472" cy="3886200"/>
          </a:xfrm>
          <a:prstGeom prst="rect">
            <a:avLst/>
          </a:prstGeom>
          <a:noFill/>
        </p:spPr>
      </p:pic>
      <p:sp>
        <p:nvSpPr>
          <p:cNvPr id="2" name="Содержимое 1"/>
          <p:cNvSpPr>
            <a:spLocks noGrp="1"/>
          </p:cNvSpPr>
          <p:nvPr>
            <p:ph idx="1"/>
          </p:nvPr>
        </p:nvSpPr>
        <p:spPr>
          <a:xfrm>
            <a:off x="0" y="152400"/>
            <a:ext cx="5715000" cy="5943600"/>
          </a:xfrm>
        </p:spPr>
        <p:txBody>
          <a:bodyPr>
            <a:normAutofit fontScale="25000" lnSpcReduction="20000"/>
          </a:bodyPr>
          <a:lstStyle/>
          <a:p>
            <a:pPr>
              <a:buFont typeface="Wingdings" pitchFamily="2" charset="2"/>
              <a:buChar char="q"/>
            </a:pPr>
            <a:r>
              <a:rPr lang="ru-RU" sz="9600" b="1" i="1" dirty="0" smtClean="0">
                <a:latin typeface="Times New Roman" pitchFamily="18" charset="0"/>
                <a:cs typeface="Times New Roman" pitchFamily="18" charset="0"/>
              </a:rPr>
              <a:t>Еще одно крупное исследование выполнено в Тайване: </a:t>
            </a:r>
            <a:r>
              <a:rPr lang="ru-RU" sz="9600" dirty="0" smtClean="0">
                <a:latin typeface="Times New Roman" pitchFamily="18" charset="0"/>
                <a:cs typeface="Times New Roman" pitchFamily="18" charset="0"/>
              </a:rPr>
              <a:t>исходы 89 056 больных с СД 2-го типа прослежены с 1995 г. по 2006 гг.  </a:t>
            </a:r>
          </a:p>
          <a:p>
            <a:pPr>
              <a:buFont typeface="Wingdings" pitchFamily="2" charset="2"/>
              <a:buChar char="q"/>
            </a:pPr>
            <a:r>
              <a:rPr lang="ru-RU" sz="9600" b="1" i="1" dirty="0" smtClean="0">
                <a:latin typeface="Times New Roman" pitchFamily="18" charset="0"/>
                <a:cs typeface="Times New Roman" pitchFamily="18" charset="0"/>
              </a:rPr>
              <a:t>Цель</a:t>
            </a:r>
            <a:r>
              <a:rPr lang="ru-RU" sz="9600" dirty="0" smtClean="0">
                <a:latin typeface="Times New Roman" pitchFamily="18" charset="0"/>
                <a:cs typeface="Times New Roman" pitchFamily="18" charset="0"/>
              </a:rPr>
              <a:t> - Изучить ассоциации между индексом массы тела (ИМТ) и смертностью у пациентов с сахарным диабетом 2 типа</a:t>
            </a:r>
            <a:endParaRPr lang="ru-RU" sz="9600" b="1" dirty="0" smtClean="0">
              <a:latin typeface="Times New Roman" pitchFamily="18" charset="0"/>
              <a:cs typeface="Times New Roman" pitchFamily="18" charset="0"/>
            </a:endParaRPr>
          </a:p>
          <a:p>
            <a:pPr>
              <a:buFont typeface="Wingdings" pitchFamily="2" charset="2"/>
              <a:buChar char="q"/>
            </a:pPr>
            <a:r>
              <a:rPr lang="ru-RU" sz="9600" b="1" dirty="0" smtClean="0">
                <a:latin typeface="Times New Roman" pitchFamily="18" charset="0"/>
                <a:cs typeface="Times New Roman" pitchFamily="18" charset="0"/>
              </a:rPr>
              <a:t>Выявлена обратно пропорциональная зависимость между величиной ИМТ и смертностью от всех причин</a:t>
            </a:r>
          </a:p>
          <a:p>
            <a:pPr>
              <a:buFont typeface="Wingdings" pitchFamily="2" charset="2"/>
              <a:buChar char="q"/>
            </a:pPr>
            <a:r>
              <a:rPr lang="en-US" sz="8000" b="1" i="1" dirty="0" smtClean="0">
                <a:latin typeface="Times New Roman" pitchFamily="18" charset="0"/>
                <a:cs typeface="Times New Roman" pitchFamily="18" charset="0"/>
              </a:rPr>
              <a:t>Obesity paradox: differential effects on cancer and </a:t>
            </a:r>
            <a:r>
              <a:rPr lang="en-US" sz="8000" b="1" i="1" dirty="0" err="1" smtClean="0">
                <a:latin typeface="Times New Roman" pitchFamily="18" charset="0"/>
                <a:cs typeface="Times New Roman" pitchFamily="18" charset="0"/>
              </a:rPr>
              <a:t>noncancer</a:t>
            </a:r>
            <a:r>
              <a:rPr lang="en-US" sz="8000" b="1" i="1" dirty="0" smtClean="0">
                <a:latin typeface="Times New Roman" pitchFamily="18" charset="0"/>
                <a:cs typeface="Times New Roman" pitchFamily="18" charset="0"/>
              </a:rPr>
              <a:t> mortality in patients with type 2 diabetes mellitus</a:t>
            </a:r>
            <a:r>
              <a:rPr lang="en-US" sz="9600" b="1" i="1" dirty="0" smtClean="0">
                <a:latin typeface="Times New Roman" pitchFamily="18" charset="0"/>
                <a:cs typeface="Times New Roman" pitchFamily="18" charset="0"/>
              </a:rPr>
              <a:t>.</a:t>
            </a:r>
          </a:p>
          <a:p>
            <a:pPr>
              <a:buFont typeface="Wingdings" pitchFamily="2" charset="2"/>
              <a:buChar char="q"/>
            </a:pPr>
            <a:r>
              <a:rPr lang="ru-RU" sz="9600" dirty="0" smtClean="0">
                <a:latin typeface="Times New Roman" pitchFamily="18" charset="0"/>
                <a:cs typeface="Times New Roman" pitchFamily="18" charset="0"/>
              </a:rPr>
              <a:t>Парадокс ожирения: дифференциальные эффекты на рак и смертность от рака у пациентов с сахарным диабетом 2-го типа.</a:t>
            </a:r>
          </a:p>
          <a:p>
            <a:endParaRPr lang="ru-RU"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28600"/>
            <a:ext cx="6096000" cy="6019800"/>
          </a:xfrm>
        </p:spPr>
        <p:txBody>
          <a:bodyPr>
            <a:normAutofit fontScale="85000" lnSpcReduction="10000"/>
          </a:bodyPr>
          <a:lstStyle/>
          <a:p>
            <a:pPr>
              <a:buFont typeface="Wingdings" pitchFamily="2" charset="2"/>
              <a:buChar char="q"/>
            </a:pPr>
            <a:r>
              <a:rPr lang="ru-RU" sz="2800" dirty="0" smtClean="0">
                <a:latin typeface="Times New Roman" pitchFamily="18" charset="0"/>
                <a:cs typeface="Times New Roman" pitchFamily="18" charset="0"/>
              </a:rPr>
              <a:t>Учитывая противоречивость результатов исследований и пытаясь понять </a:t>
            </a:r>
            <a:r>
              <a:rPr lang="ru-RU" sz="2800" b="1" i="1" dirty="0" smtClean="0">
                <a:latin typeface="Times New Roman" pitchFamily="18" charset="0"/>
                <a:cs typeface="Times New Roman" pitchFamily="18" charset="0"/>
              </a:rPr>
              <a:t>причины «парадокса ожирения», </a:t>
            </a:r>
            <a:r>
              <a:rPr lang="ru-RU" sz="2800" dirty="0" smtClean="0">
                <a:latin typeface="Times New Roman" pitchFamily="18" charset="0"/>
                <a:cs typeface="Times New Roman" pitchFamily="18" charset="0"/>
              </a:rPr>
              <a:t>были высказаны различные гипотезы для объяснения этого феномена. </a:t>
            </a:r>
          </a:p>
          <a:p>
            <a:pPr>
              <a:buFont typeface="Wingdings" pitchFamily="2" charset="2"/>
              <a:buChar char="q"/>
            </a:pPr>
            <a:r>
              <a:rPr lang="ru-RU" sz="2800" dirty="0" smtClean="0">
                <a:latin typeface="Times New Roman" pitchFamily="18" charset="0"/>
                <a:cs typeface="Times New Roman" pitchFamily="18" charset="0"/>
              </a:rPr>
              <a:t>Было показано, что не любое, а именно </a:t>
            </a:r>
            <a:r>
              <a:rPr lang="ru-RU" sz="2800" b="1" i="1" dirty="0" smtClean="0">
                <a:latin typeface="Times New Roman" pitchFamily="18" charset="0"/>
                <a:cs typeface="Times New Roman" pitchFamily="18" charset="0"/>
              </a:rPr>
              <a:t>абдоминальное ожирение </a:t>
            </a:r>
            <a:r>
              <a:rPr lang="ru-RU" sz="2800" dirty="0" smtClean="0">
                <a:latin typeface="Times New Roman" pitchFamily="18" charset="0"/>
                <a:cs typeface="Times New Roman" pitchFamily="18" charset="0"/>
              </a:rPr>
              <a:t>(окружность талии &gt; 88 см у женщин и &gt; 102 см у мужчин),</a:t>
            </a:r>
            <a:r>
              <a:rPr lang="ru-RU" sz="2800" b="1" i="1" dirty="0" smtClean="0">
                <a:latin typeface="Times New Roman" pitchFamily="18" charset="0"/>
                <a:cs typeface="Times New Roman" pitchFamily="18" charset="0"/>
              </a:rPr>
              <a:t> повышают риск </a:t>
            </a:r>
            <a:r>
              <a:rPr lang="ru-RU" sz="2800" b="1" i="1" dirty="0" err="1" smtClean="0">
                <a:latin typeface="Times New Roman" pitchFamily="18" charset="0"/>
                <a:cs typeface="Times New Roman" pitchFamily="18" charset="0"/>
              </a:rPr>
              <a:t>сердечно-сосудистых</a:t>
            </a:r>
            <a:r>
              <a:rPr lang="ru-RU" sz="2800" b="1" i="1" dirty="0" smtClean="0">
                <a:latin typeface="Times New Roman" pitchFamily="18" charset="0"/>
                <a:cs typeface="Times New Roman" pitchFamily="18" charset="0"/>
              </a:rPr>
              <a:t> событий в 5,5 раз </a:t>
            </a:r>
          </a:p>
          <a:p>
            <a:pPr>
              <a:buFont typeface="Wingdings" pitchFamily="2" charset="2"/>
              <a:buChar char="q"/>
            </a:pPr>
            <a:r>
              <a:rPr lang="en-US" sz="2400" b="1" i="1" dirty="0" err="1" smtClean="0">
                <a:latin typeface="Times New Roman" pitchFamily="18" charset="0"/>
                <a:cs typeface="Times New Roman" pitchFamily="18" charset="0"/>
              </a:rPr>
              <a:t>Lakka</a:t>
            </a:r>
            <a:r>
              <a:rPr lang="en-US" sz="2400" b="1" i="1" dirty="0" smtClean="0">
                <a:latin typeface="Times New Roman" pitchFamily="18" charset="0"/>
                <a:cs typeface="Times New Roman" pitchFamily="18" charset="0"/>
              </a:rPr>
              <a:t> H. M., </a:t>
            </a:r>
            <a:r>
              <a:rPr lang="en-US" sz="2400" b="1" i="1" dirty="0" err="1" smtClean="0">
                <a:latin typeface="Times New Roman" pitchFamily="18" charset="0"/>
                <a:cs typeface="Times New Roman" pitchFamily="18" charset="0"/>
              </a:rPr>
              <a:t>Lakka</a:t>
            </a:r>
            <a:r>
              <a:rPr lang="en-US" sz="2400" b="1" i="1" dirty="0" smtClean="0">
                <a:latin typeface="Times New Roman" pitchFamily="18" charset="0"/>
                <a:cs typeface="Times New Roman" pitchFamily="18" charset="0"/>
              </a:rPr>
              <a:t> T. A., </a:t>
            </a:r>
            <a:r>
              <a:rPr lang="en-US" sz="2400" b="1" i="1" dirty="0" err="1" smtClean="0">
                <a:latin typeface="Times New Roman" pitchFamily="18" charset="0"/>
                <a:cs typeface="Times New Roman" pitchFamily="18" charset="0"/>
              </a:rPr>
              <a:t>Tuomilehto</a:t>
            </a:r>
            <a:r>
              <a:rPr lang="en-US" sz="2400" b="1" i="1" dirty="0" smtClean="0">
                <a:latin typeface="Times New Roman" pitchFamily="18" charset="0"/>
                <a:cs typeface="Times New Roman" pitchFamily="18" charset="0"/>
              </a:rPr>
              <a:t> J., </a:t>
            </a:r>
            <a:r>
              <a:rPr lang="en-US" sz="2400" b="1" i="1" dirty="0" err="1" smtClean="0">
                <a:latin typeface="Times New Roman" pitchFamily="18" charset="0"/>
                <a:cs typeface="Times New Roman" pitchFamily="18" charset="0"/>
              </a:rPr>
              <a:t>Salonen</a:t>
            </a:r>
            <a:r>
              <a:rPr lang="en-US" sz="2400" b="1" i="1" dirty="0" smtClean="0">
                <a:latin typeface="Times New Roman" pitchFamily="18" charset="0"/>
                <a:cs typeface="Times New Roman" pitchFamily="18" charset="0"/>
              </a:rPr>
              <a:t> J. T. Abdominal obesity is associated with increased risk of acute coronary events in men // </a:t>
            </a:r>
            <a:r>
              <a:rPr lang="en-US" sz="2400" b="1" i="1" dirty="0" err="1" smtClean="0">
                <a:latin typeface="Times New Roman" pitchFamily="18" charset="0"/>
                <a:cs typeface="Times New Roman" pitchFamily="18" charset="0"/>
              </a:rPr>
              <a:t>Eur</a:t>
            </a:r>
            <a:r>
              <a:rPr lang="en-US" sz="2400" b="1" i="1" dirty="0" smtClean="0">
                <a:latin typeface="Times New Roman" pitchFamily="18" charset="0"/>
                <a:cs typeface="Times New Roman" pitchFamily="18" charset="0"/>
              </a:rPr>
              <a:t> Heart J. 2002; </a:t>
            </a:r>
          </a:p>
          <a:p>
            <a:pPr>
              <a:buFont typeface="Wingdings" pitchFamily="2" charset="2"/>
              <a:buChar char="q"/>
            </a:pPr>
            <a:r>
              <a:rPr lang="ru-RU" sz="2800" dirty="0" smtClean="0">
                <a:latin typeface="Times New Roman" pitchFamily="18" charset="0"/>
                <a:cs typeface="Times New Roman" pitchFamily="18" charset="0"/>
              </a:rPr>
              <a:t>Абдоминальное ожирение связано с повышенным риском острых коронарных явлений у мужчин</a:t>
            </a:r>
          </a:p>
          <a:p>
            <a:endParaRPr lang="ru-RU" dirty="0"/>
          </a:p>
        </p:txBody>
      </p:sp>
      <p:pic>
        <p:nvPicPr>
          <p:cNvPr id="31746" name="Picture 2" descr="http://photos.xxlive.ru/other/images/914578/original.aspx"/>
          <p:cNvPicPr>
            <a:picLocks noChangeAspect="1" noChangeArrowheads="1"/>
          </p:cNvPicPr>
          <p:nvPr/>
        </p:nvPicPr>
        <p:blipFill>
          <a:blip r:embed="rId2" cstate="print"/>
          <a:srcRect/>
          <a:stretch>
            <a:fillRect/>
          </a:stretch>
        </p:blipFill>
        <p:spPr bwMode="auto">
          <a:xfrm>
            <a:off x="5873262" y="1981200"/>
            <a:ext cx="3118338" cy="27813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1000" y="533400"/>
            <a:ext cx="8229600" cy="5562600"/>
          </a:xfrm>
        </p:spPr>
        <p:txBody>
          <a:bodyPr>
            <a:normAutofit fontScale="85000" lnSpcReduction="20000"/>
          </a:bodyPr>
          <a:lstStyle/>
          <a:p>
            <a:pPr>
              <a:buFont typeface="Wingdings" pitchFamily="2" charset="2"/>
              <a:buChar char="q"/>
            </a:pPr>
            <a:r>
              <a:rPr lang="ru-RU" sz="2800" dirty="0" smtClean="0">
                <a:latin typeface="Times New Roman" pitchFamily="18" charset="0"/>
                <a:cs typeface="Times New Roman" pitchFamily="18" charset="0"/>
              </a:rPr>
              <a:t>Результаты исследований говорят о том, что </a:t>
            </a:r>
            <a:r>
              <a:rPr lang="ru-RU" sz="2800" u="sng" dirty="0" smtClean="0">
                <a:latin typeface="Times New Roman" pitchFamily="18" charset="0"/>
                <a:cs typeface="Times New Roman" pitchFamily="18" charset="0"/>
              </a:rPr>
              <a:t>ИМТ не является истинным показателем анатомической массы жировой ткани </a:t>
            </a:r>
            <a:r>
              <a:rPr lang="ru-RU" sz="2800" dirty="0" smtClean="0">
                <a:latin typeface="Times New Roman" pitchFamily="18" charset="0"/>
                <a:cs typeface="Times New Roman" pitchFamily="18" charset="0"/>
              </a:rPr>
              <a:t>в организме и не позволяет дифференцировать соотношение жировой, мышечной и костной ткани. </a:t>
            </a:r>
          </a:p>
          <a:p>
            <a:pPr>
              <a:buFont typeface="Wingdings" pitchFamily="2" charset="2"/>
              <a:buChar char="q"/>
            </a:pPr>
            <a:r>
              <a:rPr lang="ru-RU" sz="2800" b="1" i="1" dirty="0" smtClean="0">
                <a:latin typeface="Times New Roman" pitchFamily="18" charset="0"/>
                <a:cs typeface="Times New Roman" pitchFamily="18" charset="0"/>
              </a:rPr>
              <a:t>«</a:t>
            </a:r>
            <a:r>
              <a:rPr lang="ru-RU" sz="2800" b="1" i="1" dirty="0" err="1" smtClean="0">
                <a:latin typeface="Times New Roman" pitchFamily="18" charset="0"/>
                <a:cs typeface="Times New Roman" pitchFamily="18" charset="0"/>
              </a:rPr>
              <a:t>метаболически</a:t>
            </a:r>
            <a:r>
              <a:rPr lang="ru-RU" sz="2800" b="1" i="1" dirty="0" smtClean="0">
                <a:latin typeface="Times New Roman" pitchFamily="18" charset="0"/>
                <a:cs typeface="Times New Roman" pitchFamily="18" charset="0"/>
              </a:rPr>
              <a:t> нормальное» ожирение (</a:t>
            </a:r>
            <a:r>
              <a:rPr lang="ru-RU" sz="2800" b="1" i="1" dirty="0" err="1" smtClean="0">
                <a:latin typeface="Times New Roman" pitchFamily="18" charset="0"/>
                <a:cs typeface="Times New Roman" pitchFamily="18" charset="0"/>
              </a:rPr>
              <a:t>metabolically</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healthy</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obese</a:t>
            </a:r>
            <a:r>
              <a:rPr lang="ru-RU" sz="2800" b="1" i="1" dirty="0" smtClean="0">
                <a:latin typeface="Times New Roman" pitchFamily="18" charset="0"/>
                <a:cs typeface="Times New Roman" pitchFamily="18" charset="0"/>
              </a:rPr>
              <a:t>). </a:t>
            </a:r>
          </a:p>
          <a:p>
            <a:pPr>
              <a:buNone/>
            </a:pPr>
            <a:r>
              <a:rPr lang="ru-RU" sz="2800" b="1" i="1" dirty="0" smtClean="0">
                <a:latin typeface="Times New Roman" pitchFamily="18" charset="0"/>
                <a:cs typeface="Times New Roman" pitchFamily="18" charset="0"/>
              </a:rPr>
              <a:t>К последнему относят сочетание следующих признаков:</a:t>
            </a:r>
          </a:p>
          <a:p>
            <a:pPr>
              <a:buFont typeface="Wingdings" pitchFamily="2" charset="2"/>
              <a:buChar char="ü"/>
            </a:pPr>
            <a:r>
              <a:rPr lang="ru-RU" sz="2800" dirty="0" smtClean="0">
                <a:latin typeface="Times New Roman" pitchFamily="18" charset="0"/>
                <a:cs typeface="Times New Roman" pitchFamily="18" charset="0"/>
              </a:rPr>
              <a:t> ИМТ более 25, </a:t>
            </a:r>
          </a:p>
          <a:p>
            <a:pPr>
              <a:buFont typeface="Wingdings" pitchFamily="2" charset="2"/>
              <a:buChar char="ü"/>
            </a:pPr>
            <a:r>
              <a:rPr lang="ru-RU" sz="2800" dirty="0" smtClean="0">
                <a:latin typeface="Times New Roman" pitchFamily="18" charset="0"/>
                <a:cs typeface="Times New Roman" pitchFamily="18" charset="0"/>
              </a:rPr>
              <a:t>нормальные уровни холестерина, </a:t>
            </a:r>
          </a:p>
          <a:p>
            <a:pPr>
              <a:buFont typeface="Wingdings" pitchFamily="2" charset="2"/>
              <a:buChar char="ü"/>
            </a:pPr>
            <a:r>
              <a:rPr lang="ru-RU" sz="2800" dirty="0" smtClean="0">
                <a:latin typeface="Times New Roman" pitchFamily="18" charset="0"/>
                <a:cs typeface="Times New Roman" pitchFamily="18" charset="0"/>
              </a:rPr>
              <a:t>АД и глюкозы крови, </a:t>
            </a:r>
          </a:p>
          <a:p>
            <a:pPr>
              <a:buFont typeface="Wingdings" pitchFamily="2" charset="2"/>
              <a:buChar char="ü"/>
            </a:pPr>
            <a:r>
              <a:rPr lang="ru-RU" sz="2800" dirty="0" smtClean="0">
                <a:latin typeface="Times New Roman" pitchFamily="18" charset="0"/>
                <a:cs typeface="Times New Roman" pitchFamily="18" charset="0"/>
              </a:rPr>
              <a:t>сохранение чувствительности к инсулину, </a:t>
            </a:r>
          </a:p>
          <a:p>
            <a:pPr>
              <a:buFont typeface="Wingdings" pitchFamily="2" charset="2"/>
              <a:buChar char="ü"/>
            </a:pPr>
            <a:r>
              <a:rPr lang="ru-RU" sz="2800" dirty="0" smtClean="0">
                <a:latin typeface="Times New Roman" pitchFamily="18" charset="0"/>
                <a:cs typeface="Times New Roman" pitchFamily="18" charset="0"/>
              </a:rPr>
              <a:t>объем талии у мужчин менее 100 см, у женщин —  менее 90 см, </a:t>
            </a:r>
          </a:p>
          <a:p>
            <a:pPr>
              <a:buFont typeface="Wingdings" pitchFamily="2" charset="2"/>
              <a:buChar char="ü"/>
            </a:pPr>
            <a:r>
              <a:rPr lang="ru-RU" sz="2800" dirty="0" smtClean="0">
                <a:latin typeface="Times New Roman" pitchFamily="18" charset="0"/>
                <a:cs typeface="Times New Roman" pitchFamily="18" charset="0"/>
              </a:rPr>
              <a:t>хорошая физическая форма ( регулярная физическая активность)  </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Рисунок 3" descr="https://d2ufo47lrtsv5s.cloudfront.net/content/sci/341/6148/856/F1.large.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3c1703fe8d.site.internapcdn.net/newman/gfx/news/2017/studyshowsso.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image.slidesharecdn.com/janiszewskicsep2009nov101043final-100827141947-phpapp01/95/weight-loss-among-metabolically-healthy-obese-men-and-women-harmful-or-beneficial-4-728.jpg?cb=1282919189"/>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decor.az/katalog-oboev.html?task=images.crossdomain&amp;image=https://st.depositphotos.com/1654249/3150/i/950/depositphotos_31502015-stock-photo-3d-man-sitting-and-reading.jpg"/>
          <p:cNvPicPr>
            <a:picLocks noChangeAspect="1" noChangeArrowheads="1"/>
          </p:cNvPicPr>
          <p:nvPr/>
        </p:nvPicPr>
        <p:blipFill>
          <a:blip r:embed="rId2" cstate="print"/>
          <a:srcRect r="18096"/>
          <a:stretch>
            <a:fillRect/>
          </a:stretch>
        </p:blipFill>
        <p:spPr bwMode="auto">
          <a:xfrm>
            <a:off x="5943600" y="1600200"/>
            <a:ext cx="2895600" cy="3535363"/>
          </a:xfrm>
          <a:prstGeom prst="rect">
            <a:avLst/>
          </a:prstGeom>
          <a:noFill/>
        </p:spPr>
      </p:pic>
      <p:sp>
        <p:nvSpPr>
          <p:cNvPr id="2" name="Содержимое 1"/>
          <p:cNvSpPr>
            <a:spLocks noGrp="1"/>
          </p:cNvSpPr>
          <p:nvPr>
            <p:ph idx="1"/>
          </p:nvPr>
        </p:nvSpPr>
        <p:spPr>
          <a:xfrm>
            <a:off x="0" y="228600"/>
            <a:ext cx="6858000" cy="6248400"/>
          </a:xfrm>
        </p:spPr>
        <p:txBody>
          <a:bodyPr>
            <a:normAutofit fontScale="92500" lnSpcReduction="10000"/>
          </a:bodyPr>
          <a:lstStyle/>
          <a:p>
            <a:pPr marL="624078" indent="-514350">
              <a:buFont typeface="Wingdings" pitchFamily="2" charset="2"/>
              <a:buChar char="q"/>
            </a:pPr>
            <a:r>
              <a:rPr lang="en-US" sz="2200" b="1" dirty="0" smtClean="0">
                <a:latin typeface="Times New Roman" pitchFamily="18" charset="0"/>
                <a:cs typeface="Times New Roman" pitchFamily="18" charset="0"/>
              </a:rPr>
              <a:t>Metabolically healthy obesity</a:t>
            </a:r>
            <a:r>
              <a:rPr lang="ru-RU"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All you need to know</a:t>
            </a:r>
            <a:r>
              <a:rPr lang="ru-RU"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Last updated</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April</a:t>
            </a:r>
            <a:r>
              <a:rPr lang="ru-RU" sz="2200" dirty="0" smtClean="0">
                <a:latin typeface="Times New Roman" pitchFamily="18" charset="0"/>
                <a:cs typeface="Times New Roman" pitchFamily="18" charset="0"/>
              </a:rPr>
              <a:t> 2017 </a:t>
            </a:r>
          </a:p>
          <a:p>
            <a:pPr marL="624078" indent="-514350">
              <a:buFont typeface="Wingdings" pitchFamily="2" charset="2"/>
              <a:buChar char="q"/>
            </a:pPr>
            <a:r>
              <a:rPr lang="ru-RU" sz="3000"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Метаболически</a:t>
            </a:r>
            <a:r>
              <a:rPr lang="ru-RU" sz="3000" b="1" dirty="0" smtClean="0">
                <a:latin typeface="Times New Roman" pitchFamily="18" charset="0"/>
                <a:cs typeface="Times New Roman" pitchFamily="18" charset="0"/>
              </a:rPr>
              <a:t> нормальное ожирение: все, что вам нужно знать  </a:t>
            </a:r>
            <a:r>
              <a:rPr lang="ru-RU" sz="2600" dirty="0" smtClean="0">
                <a:latin typeface="Times New Roman" pitchFamily="18" charset="0"/>
                <a:cs typeface="Times New Roman" pitchFamily="18" charset="0"/>
              </a:rPr>
              <a:t>Последнее обновление Апрель 2017</a:t>
            </a:r>
          </a:p>
          <a:p>
            <a:pPr marL="624078" indent="-514350">
              <a:buFont typeface="Wingdings" pitchFamily="2" charset="2"/>
              <a:buChar char="q"/>
            </a:pPr>
            <a:r>
              <a:rPr lang="en-US" sz="2400" b="1" i="1" dirty="0" smtClean="0">
                <a:solidFill>
                  <a:srgbClr val="002060"/>
                </a:solidFill>
                <a:latin typeface="Times New Roman" pitchFamily="18" charset="0"/>
                <a:cs typeface="Times New Roman" pitchFamily="18" charset="0"/>
              </a:rPr>
              <a:t>A person with metabolically healthy obesity has a body mass index high enough to be classified as obese but without some of the health complications that are normally linked with obesity.</a:t>
            </a:r>
            <a:endParaRPr lang="ru-RU" sz="2400" b="1" i="1" dirty="0" smtClean="0">
              <a:solidFill>
                <a:srgbClr val="002060"/>
              </a:solidFill>
              <a:latin typeface="Times New Roman" pitchFamily="18" charset="0"/>
              <a:cs typeface="Times New Roman" pitchFamily="18" charset="0"/>
            </a:endParaRPr>
          </a:p>
          <a:p>
            <a:pPr marL="624078" indent="-514350">
              <a:buFont typeface="Wingdings" pitchFamily="2" charset="2"/>
              <a:buChar char="q"/>
            </a:pPr>
            <a:r>
              <a:rPr lang="ru-RU" sz="3000" dirty="0" smtClean="0">
                <a:latin typeface="Times New Roman" pitchFamily="18" charset="0"/>
                <a:cs typeface="Times New Roman" pitchFamily="18" charset="0"/>
              </a:rPr>
              <a:t>Человек с </a:t>
            </a:r>
            <a:r>
              <a:rPr lang="ru-RU" sz="3000" dirty="0" err="1" smtClean="0">
                <a:latin typeface="Times New Roman" pitchFamily="18" charset="0"/>
                <a:cs typeface="Times New Roman" pitchFamily="18" charset="0"/>
              </a:rPr>
              <a:t>метаболически</a:t>
            </a:r>
            <a:r>
              <a:rPr lang="ru-RU" sz="3000" dirty="0" smtClean="0">
                <a:latin typeface="Times New Roman" pitchFamily="18" charset="0"/>
                <a:cs typeface="Times New Roman" pitchFamily="18" charset="0"/>
              </a:rPr>
              <a:t> здоровым ожирением имеет индекс массы тела, достаточно высокий, чтобы его классифицировали как ожирение, но без некоторых осложнений со здоровьем, которые обычно связаны с ожирением.</a:t>
            </a:r>
          </a:p>
          <a:p>
            <a:pPr>
              <a:buNone/>
            </a:pPr>
            <a:endParaRPr lang="ru-RU" dirty="0" smtClean="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1066800"/>
            <a:ext cx="8763000" cy="4525963"/>
          </a:xfrm>
        </p:spPr>
        <p:txBody>
          <a:bodyPr>
            <a:normAutofit/>
          </a:bodyPr>
          <a:lstStyle/>
          <a:p>
            <a:pPr>
              <a:buNone/>
            </a:pPr>
            <a:r>
              <a:rPr lang="ru-RU" sz="2800" dirty="0" smtClean="0">
                <a:latin typeface="Times New Roman" pitchFamily="18" charset="0"/>
                <a:cs typeface="Times New Roman" pitchFamily="18" charset="0"/>
              </a:rPr>
              <a:t>Распространенность ожирения растет во всем мире. Оно начинает превращаться в проблему даже в развивающихся странах, для которых традиционно было характерно недостаточное питание. </a:t>
            </a:r>
          </a:p>
          <a:p>
            <a:pPr>
              <a:buFont typeface="Wingdings" pitchFamily="2" charset="2"/>
              <a:buChar char="q"/>
            </a:pPr>
            <a:r>
              <a:rPr lang="ru-RU" sz="2800" b="1" i="1" u="sng" dirty="0" smtClean="0">
                <a:solidFill>
                  <a:srgbClr val="002060"/>
                </a:solidFill>
                <a:latin typeface="Times New Roman" pitchFamily="18" charset="0"/>
                <a:cs typeface="Times New Roman" pitchFamily="18" charset="0"/>
              </a:rPr>
              <a:t>Основные факты:</a:t>
            </a:r>
            <a:endParaRPr lang="ru-RU" sz="2800" b="1" i="1" dirty="0" smtClean="0">
              <a:solidFill>
                <a:srgbClr val="002060"/>
              </a:solidFill>
              <a:latin typeface="Times New Roman" pitchFamily="18" charset="0"/>
              <a:cs typeface="Times New Roman" pitchFamily="18" charset="0"/>
            </a:endParaRPr>
          </a:p>
          <a:p>
            <a:pPr>
              <a:buFont typeface="Wingdings" pitchFamily="2" charset="2"/>
              <a:buChar char="ü"/>
            </a:pPr>
            <a:r>
              <a:rPr lang="ru-RU" sz="2800" dirty="0" smtClean="0">
                <a:latin typeface="Times New Roman" pitchFamily="18" charset="0"/>
                <a:cs typeface="Times New Roman" pitchFamily="18" charset="0"/>
              </a:rPr>
              <a:t>С 1975 года число людей, страдающих ожирением, во всем мире выросло более чем втрое.</a:t>
            </a:r>
          </a:p>
          <a:p>
            <a:pPr>
              <a:buFont typeface="Wingdings" pitchFamily="2" charset="2"/>
              <a:buChar char="ü"/>
            </a:pPr>
            <a:r>
              <a:rPr lang="ru-RU" sz="2800" dirty="0" smtClean="0">
                <a:latin typeface="Times New Roman" pitchFamily="18" charset="0"/>
                <a:cs typeface="Times New Roman" pitchFamily="18" charset="0"/>
              </a:rPr>
              <a:t>В 2016 году более 1,9 миллиарда взрослых старше 18 лет имели избыточный вес. Из них свыше 650 миллионов страдали ожирением</a:t>
            </a:r>
            <a:endParaRPr lang="ru-RU" altLang="ru-RU" sz="2800" b="1" dirty="0" smtClean="0">
              <a:latin typeface="Times New Roman" pitchFamily="18" charset="0"/>
              <a:cs typeface="Times New Roman" pitchFamily="18" charset="0"/>
            </a:endParaRPr>
          </a:p>
          <a:p>
            <a:endParaRPr lang="ru-RU" dirty="0"/>
          </a:p>
        </p:txBody>
      </p:sp>
      <p:sp>
        <p:nvSpPr>
          <p:cNvPr id="2" name="Заголовок 1"/>
          <p:cNvSpPr>
            <a:spLocks noGrp="1"/>
          </p:cNvSpPr>
          <p:nvPr>
            <p:ph type="title"/>
          </p:nvPr>
        </p:nvSpPr>
        <p:spPr>
          <a:xfrm>
            <a:off x="457200" y="0"/>
            <a:ext cx="8229600" cy="1143000"/>
          </a:xfrm>
        </p:spPr>
        <p:txBody>
          <a:bodyPr/>
          <a:lstStyle/>
          <a:p>
            <a:pPr algn="ctr"/>
            <a:r>
              <a:rPr lang="ru-RU" sz="4000" i="1" dirty="0" smtClean="0">
                <a:latin typeface="Cambria Math" pitchFamily="18" charset="0"/>
                <a:ea typeface="Cambria Math" pitchFamily="18" charset="0"/>
              </a:rPr>
              <a:t>Актуальность  темы</a:t>
            </a:r>
            <a:endParaRPr lang="ru-RU" i="1" dirty="0">
              <a:latin typeface="Cambria Math" pitchFamily="18" charset="0"/>
              <a:ea typeface="Cambria Math" pitchFamily="18"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st.depositphotos.com/1654249/1946/i/950/depositphotos_19469673-stock-photo-3d-man-thinking-with-red.jpg"/>
          <p:cNvPicPr>
            <a:picLocks noChangeAspect="1" noChangeArrowheads="1"/>
          </p:cNvPicPr>
          <p:nvPr/>
        </p:nvPicPr>
        <p:blipFill>
          <a:blip r:embed="rId2" cstate="print"/>
          <a:srcRect r="23611"/>
          <a:stretch>
            <a:fillRect/>
          </a:stretch>
        </p:blipFill>
        <p:spPr bwMode="auto">
          <a:xfrm>
            <a:off x="4953000" y="685800"/>
            <a:ext cx="3886200" cy="4419600"/>
          </a:xfrm>
          <a:prstGeom prst="rect">
            <a:avLst/>
          </a:prstGeom>
          <a:noFill/>
        </p:spPr>
      </p:pic>
      <p:sp>
        <p:nvSpPr>
          <p:cNvPr id="2" name="Содержимое 1"/>
          <p:cNvSpPr>
            <a:spLocks noGrp="1"/>
          </p:cNvSpPr>
          <p:nvPr>
            <p:ph idx="1"/>
          </p:nvPr>
        </p:nvSpPr>
        <p:spPr>
          <a:xfrm>
            <a:off x="304800" y="381000"/>
            <a:ext cx="6477000" cy="6096000"/>
          </a:xfrm>
        </p:spPr>
        <p:txBody>
          <a:bodyPr>
            <a:normAutofit fontScale="92500" lnSpcReduction="20000"/>
          </a:bodyPr>
          <a:lstStyle/>
          <a:p>
            <a:pPr>
              <a:buFont typeface="Wingdings" pitchFamily="2" charset="2"/>
              <a:buChar char="q"/>
            </a:pPr>
            <a:r>
              <a:rPr lang="ru-RU" sz="2800" dirty="0" smtClean="0">
                <a:latin typeface="Times New Roman" pitchFamily="18" charset="0"/>
                <a:cs typeface="Times New Roman" pitchFamily="18" charset="0"/>
              </a:rPr>
              <a:t>Таким образом, сегодня не вызывает сомнений, что ожирение является причиной многих хронических заболеваний, а ИМТ является простым, надежным </a:t>
            </a:r>
            <a:r>
              <a:rPr lang="ru-RU" sz="2800" dirty="0" err="1" smtClean="0">
                <a:latin typeface="Times New Roman" pitchFamily="18" charset="0"/>
                <a:cs typeface="Times New Roman" pitchFamily="18" charset="0"/>
              </a:rPr>
              <a:t>скрининговым</a:t>
            </a:r>
            <a:r>
              <a:rPr lang="ru-RU" sz="2800" dirty="0" smtClean="0">
                <a:latin typeface="Times New Roman" pitchFamily="18" charset="0"/>
                <a:cs typeface="Times New Roman" pitchFamily="18" charset="0"/>
              </a:rPr>
              <a:t> критерием для оценки нормального, избыточного веса тела и ожирения.</a:t>
            </a:r>
          </a:p>
          <a:p>
            <a:pPr>
              <a:buFont typeface="Wingdings" pitchFamily="2" charset="2"/>
              <a:buChar char="q"/>
            </a:pPr>
            <a:r>
              <a:rPr lang="ru-RU" sz="2800" dirty="0" smtClean="0">
                <a:latin typeface="Times New Roman" pitchFamily="18" charset="0"/>
                <a:cs typeface="Times New Roman" pitchFamily="18" charset="0"/>
              </a:rPr>
              <a:t> В то же время, несмотря на значительное число проведенных за последние 10–15 лет исследований в разных странах мира, </a:t>
            </a:r>
            <a:r>
              <a:rPr lang="ru-RU" sz="2800" b="1" i="1" dirty="0" smtClean="0">
                <a:solidFill>
                  <a:srgbClr val="002060"/>
                </a:solidFill>
                <a:latin typeface="Times New Roman" pitchFamily="18" charset="0"/>
                <a:cs typeface="Times New Roman" pitchFamily="18" charset="0"/>
              </a:rPr>
              <a:t>не доказано, </a:t>
            </a:r>
            <a:r>
              <a:rPr lang="ru-RU" sz="2800" b="1" dirty="0" smtClean="0">
                <a:latin typeface="Times New Roman" pitchFamily="18" charset="0"/>
                <a:cs typeface="Times New Roman" pitchFamily="18" charset="0"/>
              </a:rPr>
              <a:t>что ИМТ 25–35 кг/м</a:t>
            </a:r>
            <a:r>
              <a:rPr lang="ru-RU" sz="2800" b="1" baseline="30000"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без учета этнических особенностей конституции, метаболических изменений, объема талии, соотношения жира и мышечной ткани, является фактором риска более высокой смертности (по сравнению с «нормальным» ИМТ). </a:t>
            </a:r>
          </a:p>
          <a:p>
            <a:endParaRPr lang="ru-RU"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ulyanovsk.doski.ru/i/03/69/1036926.jpg"/>
          <p:cNvPicPr>
            <a:picLocks noChangeAspect="1" noChangeArrowheads="1"/>
          </p:cNvPicPr>
          <p:nvPr/>
        </p:nvPicPr>
        <p:blipFill>
          <a:blip r:embed="rId2" cstate="print"/>
          <a:srcRect/>
          <a:stretch>
            <a:fillRect/>
          </a:stretch>
        </p:blipFill>
        <p:spPr bwMode="auto">
          <a:xfrm>
            <a:off x="228600" y="685800"/>
            <a:ext cx="2438400" cy="4214519"/>
          </a:xfrm>
          <a:prstGeom prst="rect">
            <a:avLst/>
          </a:prstGeom>
          <a:noFill/>
        </p:spPr>
      </p:pic>
      <p:sp>
        <p:nvSpPr>
          <p:cNvPr id="2" name="Содержимое 1"/>
          <p:cNvSpPr>
            <a:spLocks noGrp="1"/>
          </p:cNvSpPr>
          <p:nvPr>
            <p:ph idx="1"/>
          </p:nvPr>
        </p:nvSpPr>
        <p:spPr>
          <a:xfrm>
            <a:off x="2667000" y="381000"/>
            <a:ext cx="6096000" cy="5791200"/>
          </a:xfrm>
        </p:spPr>
        <p:txBody>
          <a:bodyPr>
            <a:normAutofit/>
          </a:bodyPr>
          <a:lstStyle/>
          <a:p>
            <a:pPr>
              <a:buFont typeface="Wingdings" pitchFamily="2" charset="2"/>
              <a:buChar char="q"/>
            </a:pPr>
            <a:r>
              <a:rPr lang="ru-RU" sz="2800" dirty="0" smtClean="0">
                <a:latin typeface="Times New Roman" pitchFamily="18" charset="0"/>
                <a:cs typeface="Times New Roman" pitchFamily="18" charset="0"/>
              </a:rPr>
              <a:t>С этого периода  отмечается переход от оценки ожирения на основе ИМТ </a:t>
            </a:r>
          </a:p>
          <a:p>
            <a:pPr>
              <a:buFont typeface="Wingdings" pitchFamily="2" charset="2"/>
              <a:buChar char="q"/>
            </a:pPr>
            <a:r>
              <a:rPr lang="ru-RU" sz="2800" dirty="0" smtClean="0">
                <a:latin typeface="Times New Roman" pitchFamily="18" charset="0"/>
                <a:cs typeface="Times New Roman" pitchFamily="18" charset="0"/>
              </a:rPr>
              <a:t>(«</a:t>
            </a:r>
            <a:r>
              <a:rPr lang="ru-RU" sz="2800" u="sng" dirty="0" err="1" smtClean="0">
                <a:latin typeface="Times New Roman" pitchFamily="18" charset="0"/>
                <a:cs typeface="Times New Roman" pitchFamily="18" charset="0"/>
              </a:rPr>
              <a:t>ИМТ-ориентированный</a:t>
            </a:r>
            <a:r>
              <a:rPr lang="ru-RU" sz="2800" u="sng" dirty="0" smtClean="0">
                <a:latin typeface="Times New Roman" pitchFamily="18" charset="0"/>
                <a:cs typeface="Times New Roman" pitchFamily="18" charset="0"/>
              </a:rPr>
              <a:t> подход</a:t>
            </a:r>
            <a:r>
              <a:rPr lang="ru-RU" sz="2800" dirty="0" smtClean="0">
                <a:latin typeface="Times New Roman" pitchFamily="18" charset="0"/>
                <a:cs typeface="Times New Roman" pitchFamily="18" charset="0"/>
              </a:rPr>
              <a:t>») к оценке ожирения на основе наличия или отсутствия связанных с ожирением заболеваний или болезненных состояний</a:t>
            </a:r>
          </a:p>
          <a:p>
            <a:pPr>
              <a:buFont typeface="Wingdings" pitchFamily="2" charset="2"/>
              <a:buChar char="q"/>
            </a:pPr>
            <a:r>
              <a:rPr lang="ru-RU" sz="2800" dirty="0" smtClean="0">
                <a:latin typeface="Times New Roman" pitchFamily="18" charset="0"/>
                <a:cs typeface="Times New Roman" pitchFamily="18" charset="0"/>
              </a:rPr>
              <a:t> («</a:t>
            </a:r>
            <a:r>
              <a:rPr lang="ru-RU" sz="2800" u="sng" dirty="0" smtClean="0">
                <a:latin typeface="Times New Roman" pitchFamily="18" charset="0"/>
                <a:cs typeface="Times New Roman" pitchFamily="18" charset="0"/>
              </a:rPr>
              <a:t>подход, ориентированный на осложнения</a:t>
            </a:r>
            <a:r>
              <a:rPr lang="ru-RU" sz="2800" dirty="0" smtClean="0">
                <a:latin typeface="Times New Roman" pitchFamily="18" charset="0"/>
                <a:cs typeface="Times New Roman" pitchFamily="18" charset="0"/>
              </a:rPr>
              <a:t>»)</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cxm.world/wp-content/uploads/2015/10/CEM-Course-11.jpg"/>
          <p:cNvPicPr>
            <a:picLocks noChangeAspect="1" noChangeArrowheads="1"/>
          </p:cNvPicPr>
          <p:nvPr/>
        </p:nvPicPr>
        <p:blipFill>
          <a:blip r:embed="rId2" cstate="print"/>
          <a:srcRect/>
          <a:stretch>
            <a:fillRect/>
          </a:stretch>
        </p:blipFill>
        <p:spPr bwMode="auto">
          <a:xfrm>
            <a:off x="4419600" y="685800"/>
            <a:ext cx="4724400" cy="4267200"/>
          </a:xfrm>
          <a:prstGeom prst="rect">
            <a:avLst/>
          </a:prstGeom>
          <a:noFill/>
        </p:spPr>
      </p:pic>
      <p:sp>
        <p:nvSpPr>
          <p:cNvPr id="2" name="Содержимое 1"/>
          <p:cNvSpPr>
            <a:spLocks noGrp="1"/>
          </p:cNvSpPr>
          <p:nvPr>
            <p:ph idx="1"/>
          </p:nvPr>
        </p:nvSpPr>
        <p:spPr>
          <a:xfrm>
            <a:off x="228600" y="457200"/>
            <a:ext cx="5867400" cy="5867400"/>
          </a:xfrm>
        </p:spPr>
        <p:txBody>
          <a:bodyPr>
            <a:normAutofit fontScale="85000" lnSpcReduction="20000"/>
          </a:bodyPr>
          <a:lstStyle/>
          <a:p>
            <a:pPr>
              <a:buFont typeface="Wingdings" pitchFamily="2" charset="2"/>
              <a:buChar char="q"/>
            </a:pPr>
            <a:r>
              <a:rPr lang="ru-RU" sz="3100" dirty="0" smtClean="0">
                <a:latin typeface="Times New Roman" pitchFamily="18" charset="0"/>
                <a:cs typeface="Times New Roman" pitchFamily="18" charset="0"/>
              </a:rPr>
              <a:t>Учитывая результаты исследований, показывающих, что не любое, а именно абдоминальное ожирение  повышает риск развития хронических заболеваний и смерти</a:t>
            </a:r>
            <a:r>
              <a:rPr lang="ru-RU" sz="2800" dirty="0" smtClean="0">
                <a:latin typeface="Times New Roman" pitchFamily="18" charset="0"/>
                <a:cs typeface="Times New Roman" pitchFamily="18" charset="0"/>
              </a:rPr>
              <a:t>, поэтому нужна сочетанная оценки избыточной массы тела на основании ИМТ и окружности талии, или отношения окружностей талии и бедер </a:t>
            </a:r>
          </a:p>
          <a:p>
            <a:pPr>
              <a:buFont typeface="Wingdings" pitchFamily="2" charset="2"/>
              <a:buChar char="q"/>
            </a:pPr>
            <a:r>
              <a:rPr lang="ru-RU" sz="2300" b="1" i="1" dirty="0" smtClean="0">
                <a:latin typeface="Times New Roman" pitchFamily="18" charset="0"/>
                <a:cs typeface="Times New Roman" pitchFamily="18" charset="0"/>
              </a:rPr>
              <a:t>в рекомендациях ICSI (США, 2013), Европейского общества кардиологов (2013), в NHMRC (Австралия, 2013), AHA/ACC/TOS (США, 2014) , AND (США, 2014), NICE </a:t>
            </a:r>
            <a:r>
              <a:rPr lang="ru-RU" sz="2300" dirty="0" smtClean="0">
                <a:latin typeface="Times New Roman" pitchFamily="18" charset="0"/>
                <a:cs typeface="Times New Roman" pitchFamily="18" charset="0"/>
              </a:rPr>
              <a:t>(Великобритания, 2014), VA/</a:t>
            </a:r>
            <a:r>
              <a:rPr lang="ru-RU" sz="2300" dirty="0" err="1" smtClean="0">
                <a:latin typeface="Times New Roman" pitchFamily="18" charset="0"/>
                <a:cs typeface="Times New Roman" pitchFamily="18" charset="0"/>
              </a:rPr>
              <a:t>DoD</a:t>
            </a:r>
            <a:r>
              <a:rPr lang="ru-RU" sz="2300" dirty="0" smtClean="0">
                <a:latin typeface="Times New Roman" pitchFamily="18" charset="0"/>
                <a:cs typeface="Times New Roman" pitchFamily="18" charset="0"/>
              </a:rPr>
              <a:t> (США, 2014),</a:t>
            </a:r>
            <a:r>
              <a:rPr lang="ru-RU" sz="2800" dirty="0" smtClean="0">
                <a:latin typeface="Times New Roman" pitchFamily="18" charset="0"/>
                <a:cs typeface="Times New Roman" pitchFamily="18" charset="0"/>
              </a:rPr>
              <a:t>.</a:t>
            </a:r>
          </a:p>
          <a:p>
            <a:pPr>
              <a:buFont typeface="Wingdings" pitchFamily="2" charset="2"/>
              <a:buChar char="q"/>
            </a:pPr>
            <a:r>
              <a:rPr lang="ru-RU" sz="2600" b="1" dirty="0" smtClean="0">
                <a:latin typeface="Times New Roman" pitchFamily="18" charset="0"/>
                <a:cs typeface="Times New Roman" pitchFamily="18" charset="0"/>
              </a:rPr>
              <a:t>Статья Профилактика хронических неинфекционных заболеваний у пациентов с ожирением: </a:t>
            </a:r>
            <a:r>
              <a:rPr lang="ru-RU" sz="2600" dirty="0" smtClean="0">
                <a:latin typeface="Times New Roman" pitchFamily="18" charset="0"/>
                <a:cs typeface="Times New Roman" pitchFamily="18" charset="0"/>
              </a:rPr>
              <a:t>выбор тактики ведения, целевые критерии и мониторинг. Обзор зарубежных рекомендаций И.В. </a:t>
            </a:r>
            <a:r>
              <a:rPr lang="ru-RU" sz="2600" dirty="0" err="1" smtClean="0">
                <a:latin typeface="Times New Roman" pitchFamily="18" charset="0"/>
                <a:cs typeface="Times New Roman" pitchFamily="18" charset="0"/>
              </a:rPr>
              <a:t>Самородская</a:t>
            </a:r>
            <a:r>
              <a:rPr lang="ru-RU" sz="2600" dirty="0" smtClean="0">
                <a:latin typeface="Times New Roman" pitchFamily="18" charset="0"/>
                <a:cs typeface="Times New Roman" pitchFamily="18" charset="0"/>
              </a:rPr>
              <a:t>, Е.В. Усова 2015</a:t>
            </a:r>
          </a:p>
          <a:p>
            <a:endParaRPr lang="ru-RU"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dou77katusha.ru/PDD/straniza/6408017-3d-man-sitting-on-the-floor-and-reading-a-.jpg"/>
          <p:cNvPicPr>
            <a:picLocks noChangeAspect="1" noChangeArrowheads="1"/>
          </p:cNvPicPr>
          <p:nvPr/>
        </p:nvPicPr>
        <p:blipFill>
          <a:blip r:embed="rId2" cstate="print"/>
          <a:srcRect r="11321"/>
          <a:stretch>
            <a:fillRect/>
          </a:stretch>
        </p:blipFill>
        <p:spPr bwMode="auto">
          <a:xfrm>
            <a:off x="4876800" y="408563"/>
            <a:ext cx="4267200" cy="4811948"/>
          </a:xfrm>
          <a:prstGeom prst="rect">
            <a:avLst/>
          </a:prstGeom>
          <a:noFill/>
        </p:spPr>
      </p:pic>
      <p:sp>
        <p:nvSpPr>
          <p:cNvPr id="2" name="Содержимое 1"/>
          <p:cNvSpPr>
            <a:spLocks noGrp="1"/>
          </p:cNvSpPr>
          <p:nvPr>
            <p:ph idx="1"/>
          </p:nvPr>
        </p:nvSpPr>
        <p:spPr>
          <a:xfrm>
            <a:off x="0" y="228600"/>
            <a:ext cx="6172200" cy="5791200"/>
          </a:xfrm>
        </p:spPr>
        <p:txBody>
          <a:bodyPr>
            <a:normAutofit/>
          </a:bodyPr>
          <a:lstStyle/>
          <a:p>
            <a:pPr>
              <a:buNone/>
              <a:defRPr/>
            </a:pPr>
            <a:endParaRPr lang="ru-RU" sz="2300" dirty="0" smtClean="0">
              <a:latin typeface="Times New Roman" pitchFamily="18" charset="0"/>
              <a:cs typeface="Times New Roman" pitchFamily="18" charset="0"/>
            </a:endParaRPr>
          </a:p>
          <a:p>
            <a:pPr>
              <a:buFont typeface="Wingdings" pitchFamily="2" charset="2"/>
              <a:buChar char="ü"/>
              <a:defRPr/>
            </a:pPr>
            <a:r>
              <a:rPr lang="ru-RU" sz="2300" dirty="0" smtClean="0">
                <a:latin typeface="Times New Roman" pitchFamily="18" charset="0"/>
                <a:cs typeface="Times New Roman" pitchFamily="18" charset="0"/>
              </a:rPr>
              <a:t> </a:t>
            </a:r>
            <a:r>
              <a:rPr lang="ru-RU" sz="2300" b="1" i="1" dirty="0" smtClean="0">
                <a:latin typeface="Times New Roman" pitchFamily="18" charset="0"/>
                <a:cs typeface="Times New Roman" pitchFamily="18" charset="0"/>
              </a:rPr>
              <a:t>В 2013 г. T. </a:t>
            </a:r>
            <a:r>
              <a:rPr lang="ru-RU" sz="2300" b="1" i="1" dirty="0" err="1" smtClean="0">
                <a:latin typeface="Times New Roman" pitchFamily="18" charset="0"/>
                <a:cs typeface="Times New Roman" pitchFamily="18" charset="0"/>
              </a:rPr>
              <a:t>Coutinho</a:t>
            </a:r>
            <a:r>
              <a:rPr lang="ru-RU" sz="2300" b="1" i="1" dirty="0" smtClean="0">
                <a:latin typeface="Times New Roman" pitchFamily="18" charset="0"/>
                <a:cs typeface="Times New Roman" pitchFamily="18" charset="0"/>
              </a:rPr>
              <a:t>, K. </a:t>
            </a:r>
            <a:r>
              <a:rPr lang="ru-RU" sz="2300" b="1" i="1" dirty="0" err="1" smtClean="0">
                <a:latin typeface="Times New Roman" pitchFamily="18" charset="0"/>
                <a:cs typeface="Times New Roman" pitchFamily="18" charset="0"/>
              </a:rPr>
              <a:t>Goel</a:t>
            </a:r>
            <a:r>
              <a:rPr lang="ru-RU" sz="2300" b="1" i="1" dirty="0" smtClean="0">
                <a:latin typeface="Times New Roman" pitchFamily="18" charset="0"/>
                <a:cs typeface="Times New Roman" pitchFamily="18" charset="0"/>
              </a:rPr>
              <a:t> и </a:t>
            </a:r>
            <a:r>
              <a:rPr lang="ru-RU" sz="2300" b="1" i="1" dirty="0" err="1" smtClean="0">
                <a:latin typeface="Times New Roman" pitchFamily="18" charset="0"/>
                <a:cs typeface="Times New Roman" pitchFamily="18" charset="0"/>
              </a:rPr>
              <a:t>соавт</a:t>
            </a:r>
            <a:r>
              <a:rPr lang="ru-RU" sz="2300" b="1" i="1" dirty="0" smtClean="0">
                <a:latin typeface="Times New Roman" pitchFamily="18" charset="0"/>
                <a:cs typeface="Times New Roman" pitchFamily="18" charset="0"/>
              </a:rPr>
              <a:t>. опубликованы результаты еще одного крупного исследования (15 547 пациентов с ИБС). </a:t>
            </a:r>
            <a:r>
              <a:rPr lang="ru-RU" sz="2000" dirty="0" smtClean="0">
                <a:latin typeface="Times New Roman" pitchFamily="18" charset="0"/>
                <a:cs typeface="Times New Roman" pitchFamily="18" charset="0"/>
              </a:rPr>
              <a:t>Оригинальная статья опубликована в РМЖ (Русский медицинский журнал): </a:t>
            </a:r>
          </a:p>
          <a:p>
            <a:pPr>
              <a:buFont typeface="Wingdings" pitchFamily="2" charset="2"/>
              <a:buChar char="ü"/>
              <a:defRPr/>
            </a:pPr>
            <a:r>
              <a:rPr lang="ru-RU" sz="2300" dirty="0" smtClean="0">
                <a:latin typeface="Times New Roman" pitchFamily="18" charset="0"/>
                <a:cs typeface="Times New Roman" pitchFamily="18" charset="0"/>
              </a:rPr>
              <a:t> Наибольший риск смерти имели пациенты </a:t>
            </a:r>
            <a:r>
              <a:rPr lang="ru-RU" sz="2300" u="sng" dirty="0" smtClean="0">
                <a:latin typeface="Times New Roman" pitchFamily="18" charset="0"/>
                <a:cs typeface="Times New Roman" pitchFamily="18" charset="0"/>
              </a:rPr>
              <a:t>с нормальным ИМТ и абдоминальным ожирением</a:t>
            </a:r>
            <a:r>
              <a:rPr lang="ru-RU" sz="2300" dirty="0" smtClean="0">
                <a:latin typeface="Times New Roman" pitchFamily="18" charset="0"/>
                <a:cs typeface="Times New Roman" pitchFamily="18" charset="0"/>
              </a:rPr>
              <a:t> (индекс объем талии/объем бедер – 0,98): риск смерти среди этих пациентов был выше, чем у пациентов с нормальным ИМТ и индексом талия/бедра (ИТБ) 0,89.</a:t>
            </a:r>
          </a:p>
          <a:p>
            <a:endParaRPr lang="ru-RU"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Идеальное соотношение талии, бедер и вашего здоровья"/>
          <p:cNvPicPr>
            <a:picLocks noChangeAspect="1" noChangeArrowheads="1"/>
          </p:cNvPicPr>
          <p:nvPr/>
        </p:nvPicPr>
        <p:blipFill>
          <a:blip r:embed="rId2" cstate="print"/>
          <a:srcRect/>
          <a:stretch>
            <a:fillRect/>
          </a:stretch>
        </p:blipFill>
        <p:spPr bwMode="auto">
          <a:xfrm>
            <a:off x="228601" y="3352800"/>
            <a:ext cx="4343400" cy="2852737"/>
          </a:xfrm>
          <a:prstGeom prst="rect">
            <a:avLst/>
          </a:prstGeom>
          <a:noFill/>
          <a:ln w="9525">
            <a:noFill/>
            <a:miter lim="800000"/>
            <a:headEnd/>
            <a:tailEnd/>
          </a:ln>
        </p:spPr>
      </p:pic>
      <p:pic>
        <p:nvPicPr>
          <p:cNvPr id="5" name="Рисунок 4" descr="chem-opasno-abdominalnoe-ozhirenie"/>
          <p:cNvPicPr>
            <a:picLocks noChangeAspect="1" noChangeArrowheads="1"/>
          </p:cNvPicPr>
          <p:nvPr/>
        </p:nvPicPr>
        <p:blipFill>
          <a:blip r:embed="rId3" cstate="print"/>
          <a:srcRect/>
          <a:stretch>
            <a:fillRect/>
          </a:stretch>
        </p:blipFill>
        <p:spPr bwMode="auto">
          <a:xfrm>
            <a:off x="4724400" y="3352800"/>
            <a:ext cx="4176713" cy="2879725"/>
          </a:xfrm>
          <a:prstGeom prst="rect">
            <a:avLst/>
          </a:prstGeom>
          <a:noFill/>
          <a:ln w="9525">
            <a:noFill/>
            <a:miter lim="800000"/>
            <a:headEnd/>
            <a:tailEnd/>
          </a:ln>
        </p:spPr>
      </p:pic>
      <p:sp>
        <p:nvSpPr>
          <p:cNvPr id="2" name="Содержимое 1"/>
          <p:cNvSpPr>
            <a:spLocks noGrp="1"/>
          </p:cNvSpPr>
          <p:nvPr>
            <p:ph idx="1"/>
          </p:nvPr>
        </p:nvSpPr>
        <p:spPr>
          <a:xfrm>
            <a:off x="381000" y="304800"/>
            <a:ext cx="8610600" cy="5257800"/>
          </a:xfrm>
        </p:spPr>
        <p:txBody>
          <a:bodyPr>
            <a:normAutofit/>
          </a:bodyPr>
          <a:lstStyle/>
          <a:p>
            <a:pPr>
              <a:buFont typeface="Wingdings" pitchFamily="2" charset="2"/>
              <a:buChar char="q"/>
            </a:pPr>
            <a:r>
              <a:rPr lang="ru-RU" sz="2300" b="1" i="1" dirty="0" smtClean="0">
                <a:solidFill>
                  <a:srgbClr val="002060"/>
                </a:solidFill>
                <a:latin typeface="Times New Roman" pitchFamily="18" charset="0"/>
                <a:cs typeface="Times New Roman" pitchFamily="18" charset="0"/>
              </a:rPr>
              <a:t>Оценка ОТ</a:t>
            </a:r>
            <a:r>
              <a:rPr lang="ru-RU" sz="2300" dirty="0" smtClean="0">
                <a:latin typeface="Times New Roman" pitchFamily="18" charset="0"/>
                <a:cs typeface="Times New Roman" pitchFamily="18" charset="0"/>
              </a:rPr>
              <a:t>: </a:t>
            </a:r>
          </a:p>
          <a:p>
            <a:pPr>
              <a:buFont typeface="Wingdings" pitchFamily="2" charset="2"/>
              <a:buChar char="ü"/>
            </a:pPr>
            <a:r>
              <a:rPr lang="ru-RU" sz="2300" dirty="0" smtClean="0">
                <a:latin typeface="Times New Roman" pitchFamily="18" charset="0"/>
                <a:cs typeface="Times New Roman" pitchFamily="18" charset="0"/>
              </a:rPr>
              <a:t>у женщин 80-88 см, </a:t>
            </a:r>
          </a:p>
          <a:p>
            <a:pPr>
              <a:buFont typeface="Wingdings" pitchFamily="2" charset="2"/>
              <a:buChar char="ü"/>
            </a:pPr>
            <a:r>
              <a:rPr lang="ru-RU" sz="2300" dirty="0" smtClean="0">
                <a:latin typeface="Times New Roman" pitchFamily="18" charset="0"/>
                <a:cs typeface="Times New Roman" pitchFamily="18" charset="0"/>
              </a:rPr>
              <a:t>у мужчин 94-102 см (относительно национальных нормативов). </a:t>
            </a:r>
          </a:p>
          <a:p>
            <a:pPr>
              <a:buFont typeface="Wingdings" pitchFamily="2" charset="2"/>
              <a:buChar char="q"/>
            </a:pPr>
            <a:r>
              <a:rPr lang="ru-RU" sz="2300" b="1" i="1" dirty="0" smtClean="0">
                <a:solidFill>
                  <a:srgbClr val="002060"/>
                </a:solidFill>
                <a:latin typeface="Times New Roman" pitchFamily="18" charset="0"/>
                <a:cs typeface="Times New Roman" pitchFamily="18" charset="0"/>
              </a:rPr>
              <a:t>Измерение ОТ </a:t>
            </a:r>
            <a:r>
              <a:rPr lang="ru-RU" sz="2300" dirty="0" smtClean="0">
                <a:latin typeface="Times New Roman" pitchFamily="18" charset="0"/>
                <a:cs typeface="Times New Roman" pitchFamily="18" charset="0"/>
              </a:rPr>
              <a:t>необходимо проводить и при ИМТ 18,5-25 кг/м², т.к. избыточное отложение жира в области живота повышает кардиоваскулярный риск (КВР) и при нормальной массе тела.</a:t>
            </a:r>
          </a:p>
          <a:p>
            <a:pPr>
              <a:buFont typeface="Wingdings" pitchFamily="2" charset="2"/>
              <a:buChar char="q"/>
            </a:pPr>
            <a:r>
              <a:rPr lang="ru-RU" sz="2300" dirty="0" smtClean="0">
                <a:latin typeface="Times New Roman" pitchFamily="18" charset="0"/>
                <a:cs typeface="Times New Roman" pitchFamily="18" charset="0"/>
              </a:rPr>
              <a:t> </a:t>
            </a:r>
            <a:r>
              <a:rPr lang="ru-RU" sz="2300" b="1" i="1" dirty="0" smtClean="0">
                <a:solidFill>
                  <a:srgbClr val="002060"/>
                </a:solidFill>
                <a:latin typeface="Times New Roman" pitchFamily="18" charset="0"/>
                <a:cs typeface="Times New Roman" pitchFamily="18" charset="0"/>
              </a:rPr>
              <a:t>При ИМТ 35 кг/м² </a:t>
            </a:r>
            <a:r>
              <a:rPr lang="ru-RU" sz="2300" dirty="0" smtClean="0">
                <a:latin typeface="Times New Roman" pitchFamily="18" charset="0"/>
                <a:cs typeface="Times New Roman" pitchFamily="18" charset="0"/>
              </a:rPr>
              <a:t>– измерение ОТ нецелесообразно.</a:t>
            </a:r>
          </a:p>
          <a:p>
            <a:endParaRPr lang="ru-RU" sz="2800" dirty="0" smtClean="0"/>
          </a:p>
          <a:p>
            <a:endParaRPr lang="ru-RU"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28600"/>
            <a:ext cx="8382000" cy="5486400"/>
          </a:xfrm>
        </p:spPr>
        <p:txBody>
          <a:bodyPr/>
          <a:lstStyle/>
          <a:p>
            <a:pPr>
              <a:buFont typeface="Wingdings" pitchFamily="2" charset="2"/>
              <a:buChar char="ü"/>
            </a:pPr>
            <a:r>
              <a:rPr lang="ru-RU" sz="2800" b="1" dirty="0" smtClean="0">
                <a:latin typeface="Times New Roman" pitchFamily="18" charset="0"/>
                <a:cs typeface="Times New Roman" pitchFamily="18" charset="0"/>
              </a:rPr>
              <a:t>Индекс талия-окружность бедер. WHR (</a:t>
            </a:r>
            <a:r>
              <a:rPr lang="ru-RU" sz="2800" b="1" dirty="0" err="1" smtClean="0">
                <a:latin typeface="Times New Roman" pitchFamily="18" charset="0"/>
                <a:cs typeface="Times New Roman" pitchFamily="18" charset="0"/>
              </a:rPr>
              <a:t>waist-hip</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ratio</a:t>
            </a:r>
            <a:r>
              <a:rPr lang="ru-RU" sz="2800" b="1"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a:buFont typeface="Wingdings" pitchFamily="2" charset="2"/>
              <a:buChar char="ü"/>
            </a:pPr>
            <a:r>
              <a:rPr lang="ru-RU" sz="2800" dirty="0" smtClean="0">
                <a:latin typeface="Times New Roman" pitchFamily="18" charset="0"/>
                <a:cs typeface="Times New Roman" pitchFamily="18" charset="0"/>
              </a:rPr>
              <a:t>Соотношение окружность талии/окружность бедер. </a:t>
            </a:r>
          </a:p>
          <a:p>
            <a:pPr>
              <a:buFont typeface="Wingdings" pitchFamily="2" charset="2"/>
              <a:buChar char="ü"/>
            </a:pPr>
            <a:r>
              <a:rPr lang="ru-RU" sz="2800" dirty="0" smtClean="0">
                <a:latin typeface="Times New Roman" pitchFamily="18" charset="0"/>
                <a:cs typeface="Times New Roman" pitchFamily="18" charset="0"/>
              </a:rPr>
              <a:t> В норме этот индекс меньше 0.8 для женщин и меньше 0,9 для мужчин. </a:t>
            </a:r>
          </a:p>
          <a:p>
            <a:endParaRPr lang="ru-RU" dirty="0"/>
          </a:p>
        </p:txBody>
      </p:sp>
      <p:pic>
        <p:nvPicPr>
          <p:cNvPr id="4" name="Рисунок 3" descr="Идеальное соотношение талии, бедер и вашего здоровья">
            <a:hlinkClick r:id="rId2"/>
          </p:cNvPr>
          <p:cNvPicPr>
            <a:picLocks noChangeAspect="1" noChangeArrowheads="1"/>
          </p:cNvPicPr>
          <p:nvPr/>
        </p:nvPicPr>
        <p:blipFill>
          <a:blip r:embed="rId3" cstate="print"/>
          <a:srcRect/>
          <a:stretch>
            <a:fillRect/>
          </a:stretch>
        </p:blipFill>
        <p:spPr bwMode="auto">
          <a:xfrm>
            <a:off x="1371600" y="2971800"/>
            <a:ext cx="6781800" cy="344087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3400" y="609600"/>
            <a:ext cx="8229600" cy="4525963"/>
          </a:xfrm>
        </p:spPr>
        <p:txBody>
          <a:bodyPr/>
          <a:lstStyle/>
          <a:p>
            <a:pPr>
              <a:buFont typeface="Wingdings" pitchFamily="2" charset="2"/>
              <a:buChar char="q"/>
            </a:pPr>
            <a:r>
              <a:rPr lang="ru-RU" sz="2000" dirty="0" smtClean="0">
                <a:latin typeface="Times New Roman" pitchFamily="18" charset="0"/>
                <a:cs typeface="Times New Roman" pitchFamily="18" charset="0"/>
              </a:rPr>
              <a:t> </a:t>
            </a:r>
            <a:r>
              <a:rPr lang="ru-RU" sz="2800" b="1" i="1" dirty="0" smtClean="0">
                <a:solidFill>
                  <a:srgbClr val="002060"/>
                </a:solidFill>
                <a:latin typeface="Times New Roman" pitchFamily="18" charset="0"/>
                <a:cs typeface="Times New Roman" pitchFamily="18" charset="0"/>
              </a:rPr>
              <a:t>ОТ</a:t>
            </a:r>
            <a:r>
              <a:rPr lang="ru-RU" sz="2800" dirty="0" smtClean="0">
                <a:latin typeface="Times New Roman" pitchFamily="18" charset="0"/>
                <a:cs typeface="Times New Roman" pitchFamily="18" charset="0"/>
              </a:rPr>
              <a:t> выше 94 см у мужчин и свыше 80 см у женщин;</a:t>
            </a:r>
          </a:p>
          <a:p>
            <a:pPr>
              <a:buFont typeface="Wingdings" pitchFamily="2" charset="2"/>
              <a:buChar char="q"/>
            </a:pPr>
            <a:r>
              <a:rPr lang="ru-RU" sz="2800" b="1" i="1" dirty="0" smtClean="0">
                <a:solidFill>
                  <a:srgbClr val="002060"/>
                </a:solidFill>
                <a:latin typeface="Times New Roman" pitchFamily="18" charset="0"/>
                <a:cs typeface="Times New Roman" pitchFamily="18" charset="0"/>
              </a:rPr>
              <a:t>ИТБ</a:t>
            </a:r>
            <a:r>
              <a:rPr lang="ru-RU" sz="2800" dirty="0" smtClean="0">
                <a:latin typeface="Times New Roman" pitchFamily="18" charset="0"/>
                <a:cs typeface="Times New Roman" pitchFamily="18" charset="0"/>
              </a:rPr>
              <a:t> более 0,9 у мужчин и более 0,8 у женщин.</a:t>
            </a:r>
          </a:p>
          <a:p>
            <a:endParaRPr lang="ru-RU" dirty="0"/>
          </a:p>
        </p:txBody>
      </p:sp>
      <p:sp>
        <p:nvSpPr>
          <p:cNvPr id="3" name="Заголовок 2"/>
          <p:cNvSpPr>
            <a:spLocks noGrp="1"/>
          </p:cNvSpPr>
          <p:nvPr>
            <p:ph type="title"/>
          </p:nvPr>
        </p:nvSpPr>
        <p:spPr>
          <a:xfrm>
            <a:off x="457200" y="0"/>
            <a:ext cx="8229600" cy="655638"/>
          </a:xfrm>
        </p:spPr>
        <p:txBody>
          <a:bodyPr>
            <a:normAutofit/>
          </a:bodyPr>
          <a:lstStyle/>
          <a:p>
            <a:pPr algn="ctr"/>
            <a:r>
              <a:rPr lang="ru-RU" sz="3600" dirty="0" smtClean="0">
                <a:latin typeface="Cambria Math" pitchFamily="18" charset="0"/>
                <a:ea typeface="Cambria Math" pitchFamily="18" charset="0"/>
              </a:rPr>
              <a:t>Критерии абдоминального ожирения </a:t>
            </a:r>
            <a:endParaRPr lang="ru-RU" sz="3600" dirty="0">
              <a:latin typeface="Cambria Math" pitchFamily="18" charset="0"/>
              <a:ea typeface="Cambria Math" pitchFamily="18" charset="0"/>
            </a:endParaRPr>
          </a:p>
        </p:txBody>
      </p:sp>
      <p:pic>
        <p:nvPicPr>
          <p:cNvPr id="4" name="Рисунок 3" descr="http://www.genomed.ru/assets/images/content/3/20.jpg"/>
          <p:cNvPicPr>
            <a:picLocks noChangeAspect="1" noChangeArrowheads="1"/>
          </p:cNvPicPr>
          <p:nvPr/>
        </p:nvPicPr>
        <p:blipFill>
          <a:blip r:embed="rId2" cstate="print"/>
          <a:srcRect/>
          <a:stretch>
            <a:fillRect/>
          </a:stretch>
        </p:blipFill>
        <p:spPr bwMode="auto">
          <a:xfrm>
            <a:off x="0" y="1981200"/>
            <a:ext cx="9144000" cy="4876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609600"/>
            <a:ext cx="8763000" cy="6248400"/>
          </a:xfrm>
        </p:spPr>
        <p:txBody>
          <a:bodyPr>
            <a:noAutofit/>
          </a:bodyPr>
          <a:lstStyle/>
          <a:p>
            <a:pPr>
              <a:buFont typeface="Wingdings" pitchFamily="2" charset="2"/>
              <a:buChar char="q"/>
            </a:pPr>
            <a:r>
              <a:rPr lang="en-US" sz="1800" b="1" i="1" dirty="0" smtClean="0">
                <a:latin typeface="Times New Roman" pitchFamily="18" charset="0"/>
                <a:cs typeface="Times New Roman" pitchFamily="18" charset="0"/>
              </a:rPr>
              <a:t>'Metabolically healthy obese' at twice the risk of heart disease  Published Tuesday 15 August  2017</a:t>
            </a:r>
            <a:r>
              <a:rPr lang="ru-RU" sz="1800" b="1" i="1" dirty="0" smtClean="0">
                <a:latin typeface="Times New Roman" pitchFamily="18" charset="0"/>
                <a:cs typeface="Times New Roman" pitchFamily="18" charset="0"/>
              </a:rPr>
              <a:t> </a:t>
            </a:r>
          </a:p>
          <a:p>
            <a:pPr>
              <a:buFont typeface="Wingdings" pitchFamily="2" charset="2"/>
              <a:buChar char="q"/>
            </a:pPr>
            <a:r>
              <a:rPr lang="ru-RU" sz="1800" dirty="0" smtClean="0">
                <a:latin typeface="Times New Roman" pitchFamily="18" charset="0"/>
                <a:cs typeface="Times New Roman" pitchFamily="18" charset="0"/>
              </a:rPr>
              <a:t>«</a:t>
            </a:r>
            <a:r>
              <a:rPr lang="ru-RU" sz="1800" dirty="0" err="1" smtClean="0">
                <a:latin typeface="Times New Roman" pitchFamily="18" charset="0"/>
                <a:cs typeface="Times New Roman" pitchFamily="18" charset="0"/>
              </a:rPr>
              <a:t>Метаболически</a:t>
            </a:r>
            <a:r>
              <a:rPr lang="ru-RU" sz="1800" dirty="0" smtClean="0">
                <a:latin typeface="Times New Roman" pitchFamily="18" charset="0"/>
                <a:cs typeface="Times New Roman" pitchFamily="18" charset="0"/>
              </a:rPr>
              <a:t>  нормальное ожирение» при двукратном риске сердечных заболеваний» Опубликовано 15 августа 2017 г.</a:t>
            </a:r>
          </a:p>
          <a:p>
            <a:pPr>
              <a:buFont typeface="Wingdings" pitchFamily="2" charset="2"/>
              <a:buChar char="q"/>
            </a:pPr>
            <a:r>
              <a:rPr lang="ru-RU" sz="1800" dirty="0" smtClean="0">
                <a:latin typeface="Times New Roman" pitchFamily="18" charset="0"/>
                <a:cs typeface="Times New Roman" pitchFamily="18" charset="0"/>
              </a:rPr>
              <a:t>'</a:t>
            </a:r>
            <a:r>
              <a:rPr lang="en-US" sz="1800" b="1" i="1" dirty="0" smtClean="0">
                <a:latin typeface="Times New Roman" pitchFamily="18" charset="0"/>
                <a:cs typeface="Times New Roman" pitchFamily="18" charset="0"/>
              </a:rPr>
              <a:t>Healthy overweight</a:t>
            </a:r>
            <a:r>
              <a:rPr lang="ru-RU" sz="1800" b="1" i="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still at risk</a:t>
            </a:r>
            <a:r>
              <a:rPr lang="ru-RU" sz="1800" b="1" i="1" dirty="0" smtClean="0">
                <a:latin typeface="Times New Roman" pitchFamily="18" charset="0"/>
                <a:cs typeface="Times New Roman" pitchFamily="18" charset="0"/>
              </a:rPr>
              <a:t>  «Здоровый избыточный вес» все еще находится под угрозой</a:t>
            </a:r>
          </a:p>
          <a:p>
            <a:pPr>
              <a:buFont typeface="Wingdings" pitchFamily="2" charset="2"/>
              <a:buChar char="q"/>
            </a:pPr>
            <a:r>
              <a:rPr lang="en-US" sz="1800" b="1" i="1" dirty="0" smtClean="0">
                <a:latin typeface="Times New Roman" pitchFamily="18" charset="0"/>
                <a:cs typeface="Times New Roman" pitchFamily="18" charset="0"/>
              </a:rPr>
              <a:t>According to the researchers, these findings demolish the myth of the healthy overweight or obese person. "I think there is no longer this concept of healthy obese. If anything, our study shows that people with excess weight who might be classed as 'healthy' haven't yet developed an unhealthy metabolic profile. That comes later in the timeline, then they have an event, such as a heart attack," says Dr. </a:t>
            </a:r>
            <a:r>
              <a:rPr lang="en-US" sz="1800" b="1" i="1" dirty="0" err="1" smtClean="0">
                <a:latin typeface="Times New Roman" pitchFamily="18" charset="0"/>
                <a:cs typeface="Times New Roman" pitchFamily="18" charset="0"/>
              </a:rPr>
              <a:t>Tzoulaki</a:t>
            </a:r>
            <a:r>
              <a:rPr lang="en-US" sz="1800" b="1" i="1" dirty="0" smtClean="0">
                <a:latin typeface="Times New Roman" pitchFamily="18" charset="0"/>
                <a:cs typeface="Times New Roman" pitchFamily="18" charset="0"/>
              </a:rPr>
              <a:t>.</a:t>
            </a:r>
            <a:endParaRPr lang="ru-RU" sz="1800" b="1" i="1" dirty="0" smtClean="0">
              <a:latin typeface="Times New Roman" pitchFamily="18" charset="0"/>
              <a:cs typeface="Times New Roman" pitchFamily="18" charset="0"/>
            </a:endParaRPr>
          </a:p>
          <a:p>
            <a:pPr>
              <a:buFont typeface="Wingdings" pitchFamily="2" charset="2"/>
              <a:buChar char="q"/>
            </a:pPr>
            <a:r>
              <a:rPr lang="ru-RU" sz="1800" b="1" dirty="0" smtClean="0">
                <a:latin typeface="Times New Roman" pitchFamily="18" charset="0"/>
                <a:cs typeface="Times New Roman" pitchFamily="18" charset="0"/>
              </a:rPr>
              <a:t>По мнению исследователей, эти результаты разрушают миф о здоровом избыточном весе или ожирении. «Я думаю, что больше нет этой концепции здорового ожирения. Во всяком случае, наше исследование показывает, что люди с избыточным весом, которые могут быть классифицированы как« здоровые », еще не развился нездоровый метаболический профиль. Это происходит позже, затем у них есть событие, такое как сердечный приступ », - говорит д-р </a:t>
            </a:r>
            <a:r>
              <a:rPr lang="ru-RU" sz="1800" b="1" dirty="0" err="1" smtClean="0">
                <a:latin typeface="Times New Roman" pitchFamily="18" charset="0"/>
                <a:cs typeface="Times New Roman" pitchFamily="18" charset="0"/>
              </a:rPr>
              <a:t>Цулаки</a:t>
            </a:r>
            <a:endParaRPr lang="ru-RU" sz="1800" b="1" dirty="0" smtClean="0">
              <a:latin typeface="Times New Roman" pitchFamily="18" charset="0"/>
              <a:cs typeface="Times New Roman" pitchFamily="18" charset="0"/>
            </a:endParaRPr>
          </a:p>
          <a:p>
            <a:pPr>
              <a:buFont typeface="Wingdings" pitchFamily="2" charset="2"/>
              <a:buChar char="q"/>
            </a:pPr>
            <a:endParaRPr lang="ru-RU" sz="2000" dirty="0"/>
          </a:p>
        </p:txBody>
      </p:sp>
      <p:sp>
        <p:nvSpPr>
          <p:cNvPr id="3" name="Заголовок 2"/>
          <p:cNvSpPr>
            <a:spLocks noGrp="1"/>
          </p:cNvSpPr>
          <p:nvPr>
            <p:ph type="title"/>
          </p:nvPr>
        </p:nvSpPr>
        <p:spPr>
          <a:xfrm>
            <a:off x="533400" y="0"/>
            <a:ext cx="8229600" cy="639762"/>
          </a:xfrm>
        </p:spPr>
        <p:txBody>
          <a:bodyPr>
            <a:noAutofit/>
          </a:bodyPr>
          <a:lstStyle/>
          <a:p>
            <a:pPr algn="ctr"/>
            <a:r>
              <a:rPr lang="ru-RU" sz="3600" dirty="0" smtClean="0">
                <a:latin typeface="Cambria Math" pitchFamily="18" charset="0"/>
                <a:ea typeface="Cambria Math" pitchFamily="18" charset="0"/>
              </a:rPr>
              <a:t>«</a:t>
            </a:r>
            <a:r>
              <a:rPr lang="en-US" sz="3600" dirty="0" smtClean="0">
                <a:latin typeface="Cambria Math" pitchFamily="18" charset="0"/>
                <a:ea typeface="Cambria Math" pitchFamily="18" charset="0"/>
              </a:rPr>
              <a:t>Metabolically healthy obese</a:t>
            </a:r>
            <a:r>
              <a:rPr lang="ru-RU" sz="3600" dirty="0" smtClean="0">
                <a:latin typeface="Cambria Math" pitchFamily="18" charset="0"/>
                <a:ea typeface="Cambria Math" pitchFamily="18" charset="0"/>
              </a:rPr>
              <a:t>»</a:t>
            </a:r>
            <a:endParaRPr lang="ru-RU" sz="3600" dirty="0">
              <a:latin typeface="Cambria Math" pitchFamily="18" charset="0"/>
              <a:ea typeface="Cambria Math" pitchFamily="18"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orldartsme.com/images/funny-einstein-clipart-1.jpg"/>
          <p:cNvPicPr>
            <a:picLocks noChangeAspect="1" noChangeArrowheads="1"/>
          </p:cNvPicPr>
          <p:nvPr/>
        </p:nvPicPr>
        <p:blipFill>
          <a:blip r:embed="rId2" cstate="print"/>
          <a:srcRect/>
          <a:stretch>
            <a:fillRect/>
          </a:stretch>
        </p:blipFill>
        <p:spPr bwMode="auto">
          <a:xfrm>
            <a:off x="5486400" y="1219200"/>
            <a:ext cx="3657600" cy="3922574"/>
          </a:xfrm>
          <a:prstGeom prst="rect">
            <a:avLst/>
          </a:prstGeom>
          <a:noFill/>
        </p:spPr>
      </p:pic>
      <p:sp>
        <p:nvSpPr>
          <p:cNvPr id="2" name="Содержимое 1"/>
          <p:cNvSpPr>
            <a:spLocks noGrp="1"/>
          </p:cNvSpPr>
          <p:nvPr>
            <p:ph idx="1"/>
          </p:nvPr>
        </p:nvSpPr>
        <p:spPr>
          <a:xfrm>
            <a:off x="0" y="914400"/>
            <a:ext cx="5867400" cy="5715000"/>
          </a:xfrm>
        </p:spPr>
        <p:txBody>
          <a:bodyPr>
            <a:normAutofit fontScale="77500" lnSpcReduction="20000"/>
          </a:bodyPr>
          <a:lstStyle/>
          <a:p>
            <a:pPr>
              <a:buFont typeface="Wingdings" pitchFamily="2" charset="2"/>
              <a:buChar char="q"/>
            </a:pPr>
            <a:r>
              <a:rPr lang="ru-RU" sz="3300" dirty="0" smtClean="0">
                <a:latin typeface="Times New Roman" pitchFamily="18" charset="0"/>
                <a:cs typeface="Times New Roman" pitchFamily="18" charset="0"/>
              </a:rPr>
              <a:t>Наши результаты показывают, что если у пациента избыточный вес или ожирение, необходимо приложить все усилия, чтобы помочь им вернуться к здоровому весу, независимо от других факторов. Даже если их давление, уровень сахара в крови и холестерин появляются  на нормальном уровне, избыточный вес все еще остается фактором риска ».</a:t>
            </a:r>
            <a:r>
              <a:rPr lang="en-US" sz="3300" dirty="0" smtClean="0">
                <a:latin typeface="Times New Roman" pitchFamily="18" charset="0"/>
                <a:cs typeface="Times New Roman" pitchFamily="18" charset="0"/>
              </a:rPr>
              <a:t>Д-р </a:t>
            </a:r>
            <a:r>
              <a:rPr lang="en-US" sz="3300" dirty="0" err="1" smtClean="0">
                <a:latin typeface="Times New Roman" pitchFamily="18" charset="0"/>
                <a:cs typeface="Times New Roman" pitchFamily="18" charset="0"/>
              </a:rPr>
              <a:t>Камилла</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Лассале</a:t>
            </a:r>
            <a:endParaRPr lang="ru-RU" sz="3300" dirty="0" smtClean="0">
              <a:latin typeface="Times New Roman" pitchFamily="18" charset="0"/>
              <a:cs typeface="Times New Roman" pitchFamily="18" charset="0"/>
            </a:endParaRPr>
          </a:p>
          <a:p>
            <a:pPr>
              <a:buFont typeface="Wingdings" pitchFamily="2" charset="2"/>
              <a:buChar char="q"/>
            </a:pPr>
            <a:r>
              <a:rPr lang="en-US" sz="2300" b="1" i="1" dirty="0" smtClean="0">
                <a:latin typeface="Times New Roman" pitchFamily="18" charset="0"/>
                <a:cs typeface="Times New Roman" pitchFamily="18" charset="0"/>
              </a:rPr>
              <a:t>Our findings suggest that if a patient is overweight or obese, all efforts should be made to help them get back to a healthy weight, regardless of other factors. Even if their blood pressure, blood sugar, and cholesterol appear within the normal range, excess weight is still a risk factor.«</a:t>
            </a:r>
            <a:r>
              <a:rPr lang="ru-RU" sz="2300" b="1" i="1" dirty="0" smtClean="0">
                <a:latin typeface="Times New Roman" pitchFamily="18" charset="0"/>
                <a:cs typeface="Times New Roman" pitchFamily="18" charset="0"/>
              </a:rPr>
              <a:t> </a:t>
            </a:r>
            <a:r>
              <a:rPr lang="ru-RU" sz="2300" b="1" i="1" dirty="0" err="1" smtClean="0">
                <a:latin typeface="Times New Roman" pitchFamily="18" charset="0"/>
                <a:cs typeface="Times New Roman" pitchFamily="18" charset="0"/>
              </a:rPr>
              <a:t>Dr</a:t>
            </a:r>
            <a:r>
              <a:rPr lang="ru-RU" sz="2300" b="1" i="1" dirty="0" smtClean="0">
                <a:latin typeface="Times New Roman" pitchFamily="18" charset="0"/>
                <a:cs typeface="Times New Roman" pitchFamily="18" charset="0"/>
              </a:rPr>
              <a:t>. </a:t>
            </a:r>
            <a:r>
              <a:rPr lang="ru-RU" sz="2300" b="1" i="1" dirty="0" err="1" smtClean="0">
                <a:latin typeface="Times New Roman" pitchFamily="18" charset="0"/>
                <a:cs typeface="Times New Roman" pitchFamily="18" charset="0"/>
              </a:rPr>
              <a:t>Camille</a:t>
            </a:r>
            <a:r>
              <a:rPr lang="ru-RU" sz="2300" b="1" i="1" dirty="0" smtClean="0">
                <a:latin typeface="Times New Roman" pitchFamily="18" charset="0"/>
                <a:cs typeface="Times New Roman" pitchFamily="18" charset="0"/>
              </a:rPr>
              <a:t> </a:t>
            </a:r>
            <a:r>
              <a:rPr lang="ru-RU" sz="2300" b="1" i="1" dirty="0" err="1" smtClean="0">
                <a:latin typeface="Times New Roman" pitchFamily="18" charset="0"/>
                <a:cs typeface="Times New Roman" pitchFamily="18" charset="0"/>
              </a:rPr>
              <a:t>Lassale</a:t>
            </a:r>
            <a:endParaRPr lang="ru-RU" sz="2300" dirty="0" smtClean="0">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a:xfrm>
            <a:off x="533400" y="0"/>
            <a:ext cx="8229600" cy="808038"/>
          </a:xfrm>
        </p:spPr>
        <p:txBody>
          <a:bodyPr/>
          <a:lstStyle/>
          <a:p>
            <a:pPr algn="ctr"/>
            <a:r>
              <a:rPr lang="ru-RU" sz="4000" i="1" dirty="0" smtClean="0">
                <a:latin typeface="Cambria Math" pitchFamily="18" charset="0"/>
                <a:ea typeface="Cambria Math" pitchFamily="18" charset="0"/>
              </a:rPr>
              <a:t>«</a:t>
            </a:r>
            <a:r>
              <a:rPr lang="en-US" sz="4000" i="1" dirty="0" smtClean="0">
                <a:latin typeface="Cambria Math" pitchFamily="18" charset="0"/>
                <a:ea typeface="Cambria Math" pitchFamily="18" charset="0"/>
              </a:rPr>
              <a:t>Metabolically healthy obese</a:t>
            </a:r>
            <a:r>
              <a:rPr lang="ru-RU" sz="4000" i="1" dirty="0" smtClean="0">
                <a:latin typeface="Cambria Math" pitchFamily="18" charset="0"/>
                <a:ea typeface="Cambria Math" pitchFamily="18" charset="0"/>
              </a:rPr>
              <a:t>»</a:t>
            </a:r>
            <a:endParaRPr lang="ru-RU" i="1" dirty="0">
              <a:latin typeface="Cambria Math" pitchFamily="18" charset="0"/>
              <a:ea typeface="Cambria Math" pitchFamily="18"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609600"/>
            <a:ext cx="8839200" cy="5486400"/>
          </a:xfrm>
        </p:spPr>
        <p:txBody>
          <a:bodyPr>
            <a:noAutofit/>
          </a:bodyPr>
          <a:lstStyle/>
          <a:p>
            <a:pPr>
              <a:buFont typeface="Wingdings" pitchFamily="2" charset="2"/>
              <a:buChar char="q"/>
            </a:pPr>
            <a:r>
              <a:rPr lang="en-US" sz="2100" b="1" i="1" dirty="0" smtClean="0">
                <a:latin typeface="Times New Roman" pitchFamily="18" charset="0"/>
                <a:cs typeface="Times New Roman" pitchFamily="18" charset="0"/>
              </a:rPr>
              <a:t>The impact of confounding on the associations of different adiposity measures with the incidence of cardiovascular disease: a cohort study of 296 535 adults of white European descent </a:t>
            </a:r>
          </a:p>
          <a:p>
            <a:pPr>
              <a:buFont typeface="Wingdings" pitchFamily="2" charset="2"/>
              <a:buChar char="q"/>
            </a:pPr>
            <a:r>
              <a:rPr lang="ru-RU" sz="2100" dirty="0" smtClean="0">
                <a:latin typeface="Times New Roman" pitchFamily="18" charset="0"/>
                <a:cs typeface="Times New Roman" pitchFamily="18" charset="0"/>
              </a:rPr>
              <a:t>исследование 296 535 взрослых европейского происхождения   </a:t>
            </a:r>
            <a:r>
              <a:rPr lang="en-US" sz="2100" i="1" dirty="0" smtClean="0">
                <a:latin typeface="Times New Roman" pitchFamily="18" charset="0"/>
                <a:cs typeface="Times New Roman" pitchFamily="18" charset="0"/>
              </a:rPr>
              <a:t>European Heart </a:t>
            </a:r>
            <a:r>
              <a:rPr lang="ru-RU" sz="2100" i="1" dirty="0" smtClean="0">
                <a:latin typeface="Times New Roman" pitchFamily="18" charset="0"/>
                <a:cs typeface="Times New Roman" pitchFamily="18" charset="0"/>
              </a:rPr>
              <a:t> </a:t>
            </a:r>
            <a:r>
              <a:rPr lang="en-US" sz="2100" i="1" dirty="0" smtClean="0">
                <a:latin typeface="Times New Roman" pitchFamily="18" charset="0"/>
                <a:cs typeface="Times New Roman" pitchFamily="18" charset="0"/>
              </a:rPr>
              <a:t>Journal</a:t>
            </a:r>
            <a:r>
              <a:rPr lang="en-US" sz="2100" dirty="0" smtClean="0">
                <a:latin typeface="Times New Roman" pitchFamily="18" charset="0"/>
                <a:cs typeface="Times New Roman" pitchFamily="18" charset="0"/>
              </a:rPr>
              <a:t>, </a:t>
            </a:r>
            <a:endParaRPr lang="ru-RU" sz="2100" dirty="0" smtClean="0">
              <a:latin typeface="Times New Roman" pitchFamily="18" charset="0"/>
              <a:cs typeface="Times New Roman" pitchFamily="18" charset="0"/>
            </a:endParaRPr>
          </a:p>
          <a:p>
            <a:pPr>
              <a:buFont typeface="Wingdings" pitchFamily="2" charset="2"/>
              <a:buChar char="q"/>
            </a:pPr>
            <a:r>
              <a:rPr lang="en-US" sz="2100" dirty="0" smtClean="0">
                <a:latin typeface="Times New Roman" pitchFamily="18" charset="0"/>
                <a:cs typeface="Times New Roman" pitchFamily="18" charset="0"/>
                <a:hlinkClick r:id="rId2"/>
              </a:rPr>
              <a:t>https://academic.oup.com/eurheartj/advance-article/doi/10.1093/eurheartj/ehy057/4937957</a:t>
            </a:r>
            <a:endParaRPr lang="ru-RU" sz="2100" dirty="0" smtClean="0">
              <a:latin typeface="Times New Roman" pitchFamily="18" charset="0"/>
              <a:cs typeface="Times New Roman" pitchFamily="18" charset="0"/>
            </a:endParaRPr>
          </a:p>
          <a:p>
            <a:pPr>
              <a:buFont typeface="Wingdings" pitchFamily="2" charset="2"/>
              <a:buChar char="q"/>
            </a:pPr>
            <a:r>
              <a:rPr lang="en-US" sz="2100" b="1" dirty="0" smtClean="0">
                <a:latin typeface="Times New Roman" pitchFamily="18" charset="0"/>
                <a:cs typeface="Times New Roman" pitchFamily="18" charset="0"/>
              </a:rPr>
              <a:t>Published:</a:t>
            </a:r>
            <a:r>
              <a:rPr lang="ru-RU" sz="2100" b="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 </a:t>
            </a:r>
            <a:r>
              <a:rPr lang="en-US" sz="2100" dirty="0" smtClean="0">
                <a:solidFill>
                  <a:srgbClr val="FF0000"/>
                </a:solidFill>
                <a:latin typeface="Times New Roman" pitchFamily="18" charset="0"/>
                <a:cs typeface="Times New Roman" pitchFamily="18" charset="0"/>
              </a:rPr>
              <a:t>16 March 2018</a:t>
            </a:r>
          </a:p>
          <a:p>
            <a:pPr>
              <a:buFont typeface="Wingdings" pitchFamily="2" charset="2"/>
              <a:buChar char="q"/>
            </a:pPr>
            <a:r>
              <a:rPr lang="ru-RU" sz="2800" b="1" dirty="0" smtClean="0">
                <a:latin typeface="Times New Roman" pitchFamily="18" charset="0"/>
                <a:cs typeface="Times New Roman" pitchFamily="18" charset="0"/>
              </a:rPr>
              <a:t>Вывод: </a:t>
            </a:r>
            <a:r>
              <a:rPr lang="ru-RU" sz="2800" dirty="0" smtClean="0">
                <a:latin typeface="Times New Roman" pitchFamily="18" charset="0"/>
                <a:cs typeface="Times New Roman" pitchFamily="18" charset="0"/>
              </a:rPr>
              <a:t>Ожирения имеет большую связь с ССЗ у мужчин и женщин среднего возраста. Поэтому любое общественное заблуждение о потенциальном «защитном» влиянии жира на риск сердечно-сосудистых заболеваний следует оспаривать.</a:t>
            </a:r>
          </a:p>
          <a:p>
            <a:endParaRPr lang="ru-RU" sz="20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3000"/>
            <a:ext cx="8382000" cy="4953000"/>
          </a:xfrm>
        </p:spPr>
        <p:txBody>
          <a:bodyPr>
            <a:normAutofit fontScale="92500"/>
          </a:bodyPr>
          <a:lstStyle/>
          <a:p>
            <a:pPr marL="624078" indent="-514350">
              <a:buFont typeface="Wingdings" pitchFamily="2" charset="2"/>
              <a:buChar char="q"/>
            </a:pPr>
            <a:r>
              <a:rPr lang="ru-RU" sz="2600" dirty="0" smtClean="0">
                <a:latin typeface="Times New Roman" pitchFamily="18" charset="0"/>
                <a:cs typeface="Times New Roman" pitchFamily="18" charset="0"/>
              </a:rPr>
              <a:t>В 2016 году 41 миллион детей в возрасте до 5 лет страдали избыточным весом или ожирением.</a:t>
            </a:r>
          </a:p>
          <a:p>
            <a:pPr marL="624078" indent="-514350">
              <a:buFont typeface="Wingdings" pitchFamily="2" charset="2"/>
              <a:buChar char="q"/>
            </a:pPr>
            <a:r>
              <a:rPr lang="ru-RU" sz="2600" dirty="0" smtClean="0">
                <a:latin typeface="Times New Roman" pitchFamily="18" charset="0"/>
                <a:cs typeface="Times New Roman" pitchFamily="18" charset="0"/>
              </a:rPr>
              <a:t>В 2016 г. 340 миллионов детей и подростков в возрасте от 5 до 19 лет страдали избыточным весом или ожирением. </a:t>
            </a:r>
          </a:p>
          <a:p>
            <a:pPr marL="624078" indent="-514350">
              <a:buFont typeface="Wingdings" pitchFamily="2" charset="2"/>
              <a:buChar char="q"/>
            </a:pPr>
            <a:r>
              <a:rPr lang="ru-RU" sz="2600" dirty="0" smtClean="0">
                <a:latin typeface="Times New Roman" pitchFamily="18" charset="0"/>
                <a:cs typeface="Times New Roman" pitchFamily="18" charset="0"/>
              </a:rPr>
              <a:t>Число детей, страдающих от ожирения, выросло в мире с 11 </a:t>
            </a:r>
            <a:r>
              <a:rPr lang="ru-RU" sz="2600" dirty="0" err="1" smtClean="0">
                <a:latin typeface="Times New Roman" pitchFamily="18" charset="0"/>
                <a:cs typeface="Times New Roman" pitchFamily="18" charset="0"/>
              </a:rPr>
              <a:t>млн</a:t>
            </a:r>
            <a:r>
              <a:rPr lang="ru-RU" sz="2600" dirty="0" smtClean="0">
                <a:latin typeface="Times New Roman" pitchFamily="18" charset="0"/>
                <a:cs typeface="Times New Roman" pitchFamily="18" charset="0"/>
              </a:rPr>
              <a:t> в 1975 году до 124 </a:t>
            </a:r>
            <a:r>
              <a:rPr lang="ru-RU" sz="2600" dirty="0" err="1" smtClean="0">
                <a:latin typeface="Times New Roman" pitchFamily="18" charset="0"/>
                <a:cs typeface="Times New Roman" pitchFamily="18" charset="0"/>
              </a:rPr>
              <a:t>млн</a:t>
            </a:r>
            <a:r>
              <a:rPr lang="ru-RU" sz="2600" dirty="0" smtClean="0">
                <a:latin typeface="Times New Roman" pitchFamily="18" charset="0"/>
                <a:cs typeface="Times New Roman" pitchFamily="18" charset="0"/>
              </a:rPr>
              <a:t> в 2016 году, то есть больше, чем в 10 раз</a:t>
            </a:r>
            <a:r>
              <a:rPr lang="ru-RU" sz="2600" b="1" i="1" dirty="0" smtClean="0">
                <a:latin typeface="Times New Roman" pitchFamily="18" charset="0"/>
                <a:cs typeface="Times New Roman" pitchFamily="18" charset="0"/>
              </a:rPr>
              <a:t>. Об этом говорится в опубликованном в среду докладе Всемирной организации здравоохранения (ВОЗ) и Имперского колледжа Лондона.</a:t>
            </a:r>
          </a:p>
          <a:p>
            <a:pPr marL="624078" indent="-514350">
              <a:buFont typeface="Wingdings" pitchFamily="2" charset="2"/>
              <a:buChar char="q"/>
            </a:pPr>
            <a:r>
              <a:rPr lang="ru-RU" sz="2600" dirty="0" smtClean="0">
                <a:latin typeface="Times New Roman" pitchFamily="18" charset="0"/>
                <a:cs typeface="Times New Roman" pitchFamily="18" charset="0"/>
              </a:rPr>
              <a:t>По данным </a:t>
            </a:r>
            <a:r>
              <a:rPr lang="ru-RU" sz="2600" b="1" i="1" dirty="0" err="1" smtClean="0">
                <a:latin typeface="Times New Roman" pitchFamily="18" charset="0"/>
                <a:cs typeface="Times New Roman" pitchFamily="18" charset="0"/>
              </a:rPr>
              <a:t>NCD-RisC</a:t>
            </a:r>
            <a:r>
              <a:rPr lang="ru-RU" sz="2600" b="1" i="1" dirty="0" smtClean="0">
                <a:latin typeface="Times New Roman" pitchFamily="18" charset="0"/>
                <a:cs typeface="Times New Roman" pitchFamily="18" charset="0"/>
              </a:rPr>
              <a:t> декабрь</a:t>
            </a:r>
            <a:r>
              <a:rPr lang="en-US" sz="2600" b="1" i="1" dirty="0" smtClean="0">
                <a:latin typeface="Times New Roman" pitchFamily="18" charset="0"/>
                <a:cs typeface="Times New Roman" pitchFamily="18" charset="0"/>
              </a:rPr>
              <a:t>  2017</a:t>
            </a:r>
            <a:r>
              <a:rPr lang="ru-RU" sz="2600" dirty="0" smtClean="0">
                <a:latin typeface="Times New Roman" pitchFamily="18" charset="0"/>
                <a:cs typeface="Times New Roman" pitchFamily="18" charset="0"/>
              </a:rPr>
              <a:t>, к 2025 году каждый пятый человек в мире будет страдать ожирением</a:t>
            </a:r>
          </a:p>
          <a:p>
            <a:endParaRPr lang="ru-RU" dirty="0"/>
          </a:p>
        </p:txBody>
      </p:sp>
      <p:sp>
        <p:nvSpPr>
          <p:cNvPr id="2" name="Заголовок 1"/>
          <p:cNvSpPr>
            <a:spLocks noGrp="1"/>
          </p:cNvSpPr>
          <p:nvPr>
            <p:ph type="title"/>
          </p:nvPr>
        </p:nvSpPr>
        <p:spPr>
          <a:xfrm>
            <a:off x="457200" y="228600"/>
            <a:ext cx="8229600" cy="808038"/>
          </a:xfrm>
        </p:spPr>
        <p:txBody>
          <a:bodyPr/>
          <a:lstStyle/>
          <a:p>
            <a:pPr algn="ctr"/>
            <a:r>
              <a:rPr lang="ru-RU" sz="4000" i="1" dirty="0" smtClean="0">
                <a:latin typeface="Cambria Math" pitchFamily="18" charset="0"/>
                <a:ea typeface="Cambria Math" pitchFamily="18" charset="0"/>
              </a:rPr>
              <a:t>Актуальность  темы</a:t>
            </a:r>
            <a:endParaRPr lang="ru-RU" i="1" dirty="0">
              <a:latin typeface="Cambria Math" pitchFamily="18" charset="0"/>
              <a:ea typeface="Cambria Math" pitchFamily="18"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endojournals.ru/files/journals/6/articles/8700/supp/8700-18113-1-SP.png"/>
          <p:cNvPicPr>
            <a:picLocks noGrp="1" noChangeAspect="1" noChangeArrowheads="1"/>
          </p:cNvPicPr>
          <p:nvPr>
            <p:ph idx="1"/>
          </p:nvPr>
        </p:nvPicPr>
        <p:blipFill>
          <a:blip r:embed="rId2" cstate="print"/>
          <a:srcRect/>
          <a:stretch>
            <a:fillRect/>
          </a:stretch>
        </p:blipFill>
        <p:spPr bwMode="auto">
          <a:xfrm>
            <a:off x="0" y="-1"/>
            <a:ext cx="9144000" cy="69280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static4.depositphotos.com/1019056/335/i/950/depositphotos_3357267-stock-photo-attention-men-sitting-at-the.jpg"/>
          <p:cNvPicPr>
            <a:picLocks noChangeAspect="1" noChangeArrowheads="1"/>
          </p:cNvPicPr>
          <p:nvPr/>
        </p:nvPicPr>
        <p:blipFill>
          <a:blip r:embed="rId2" cstate="print"/>
          <a:srcRect r="26071"/>
          <a:stretch>
            <a:fillRect/>
          </a:stretch>
        </p:blipFill>
        <p:spPr bwMode="auto">
          <a:xfrm>
            <a:off x="5003850" y="1447800"/>
            <a:ext cx="3835350" cy="4602163"/>
          </a:xfrm>
          <a:prstGeom prst="rect">
            <a:avLst/>
          </a:prstGeom>
          <a:noFill/>
        </p:spPr>
      </p:pic>
      <p:sp>
        <p:nvSpPr>
          <p:cNvPr id="2" name="Содержимое 1"/>
          <p:cNvSpPr>
            <a:spLocks noGrp="1"/>
          </p:cNvSpPr>
          <p:nvPr>
            <p:ph idx="1"/>
          </p:nvPr>
        </p:nvSpPr>
        <p:spPr>
          <a:xfrm>
            <a:off x="152400" y="1066800"/>
            <a:ext cx="6172200" cy="4525963"/>
          </a:xfrm>
        </p:spPr>
        <p:txBody>
          <a:bodyPr>
            <a:normAutofit fontScale="92500" lnSpcReduction="20000"/>
          </a:bodyPr>
          <a:lstStyle/>
          <a:p>
            <a:pPr>
              <a:buFont typeface="Wingdings" pitchFamily="2" charset="2"/>
              <a:buChar char="q"/>
            </a:pPr>
            <a:r>
              <a:rPr lang="ru-RU" sz="2800" dirty="0" smtClean="0">
                <a:latin typeface="Times New Roman" pitchFamily="18" charset="0"/>
                <a:cs typeface="Times New Roman" pitchFamily="18" charset="0"/>
              </a:rPr>
              <a:t>Жир под нашей кожей светло-желтого цвета и отличается от бурого висцерального или внутреннего жира, расположенного вокруг внутренних органов. </a:t>
            </a:r>
          </a:p>
          <a:p>
            <a:pPr>
              <a:buFont typeface="Wingdings" pitchFamily="2" charset="2"/>
              <a:buChar char="q"/>
            </a:pPr>
            <a:r>
              <a:rPr lang="ru-RU" sz="2800" dirty="0" smtClean="0">
                <a:latin typeface="Times New Roman" pitchFamily="18" charset="0"/>
                <a:cs typeface="Times New Roman" pitchFamily="18" charset="0"/>
              </a:rPr>
              <a:t>Сотрудники Медицинской Школы Гарвардского университета провели исследование в результате которого установлено, что подкожные жировые отложения, в отличие от висцерального жира, оказывают благотворное влияние на обмен веществ и снижают риск развития сахарного диабета.</a:t>
            </a:r>
          </a:p>
          <a:p>
            <a:endParaRPr lang="ru-RU" dirty="0"/>
          </a:p>
        </p:txBody>
      </p:sp>
      <p:sp>
        <p:nvSpPr>
          <p:cNvPr id="3" name="Заголовок 2"/>
          <p:cNvSpPr>
            <a:spLocks noGrp="1"/>
          </p:cNvSpPr>
          <p:nvPr>
            <p:ph type="title"/>
          </p:nvPr>
        </p:nvSpPr>
        <p:spPr>
          <a:xfrm>
            <a:off x="533400" y="228600"/>
            <a:ext cx="8229600" cy="655638"/>
          </a:xfrm>
        </p:spPr>
        <p:txBody>
          <a:bodyPr>
            <a:normAutofit fontScale="90000"/>
          </a:bodyPr>
          <a:lstStyle/>
          <a:p>
            <a:pPr algn="ctr"/>
            <a:r>
              <a:rPr lang="ru-RU" dirty="0" smtClean="0">
                <a:latin typeface="Cambria Math" pitchFamily="18" charset="0"/>
                <a:ea typeface="Cambria Math" pitchFamily="18" charset="0"/>
              </a:rPr>
              <a:t>Висцеральное  ожирение</a:t>
            </a:r>
            <a:endParaRPr lang="ru-RU" dirty="0">
              <a:latin typeface="Cambria Math" pitchFamily="18" charset="0"/>
              <a:ea typeface="Cambria Math" pitchFamily="18" charset="0"/>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28600" y="152400"/>
            <a:ext cx="8610600" cy="6172200"/>
          </a:xfrm>
        </p:spPr>
        <p:txBody>
          <a:bodyPr>
            <a:normAutofit/>
          </a:bodyPr>
          <a:lstStyle/>
          <a:p>
            <a:pPr>
              <a:buFont typeface="Wingdings" pitchFamily="2" charset="2"/>
              <a:buChar char="q"/>
            </a:pPr>
            <a:r>
              <a:rPr lang="ru-RU" sz="2000" dirty="0" smtClean="0">
                <a:latin typeface="Times New Roman" pitchFamily="18" charset="0"/>
                <a:cs typeface="Times New Roman" pitchFamily="18" charset="0"/>
              </a:rPr>
              <a:t>Висцеральное ожирение связано с высоким риском развития диабета и других опасных патологий. </a:t>
            </a:r>
          </a:p>
          <a:p>
            <a:pPr>
              <a:buFont typeface="Wingdings" pitchFamily="2" charset="2"/>
              <a:buChar char="q"/>
            </a:pPr>
            <a:r>
              <a:rPr lang="ru-RU" sz="2000" dirty="0" smtClean="0">
                <a:latin typeface="Times New Roman" pitchFamily="18" charset="0"/>
                <a:cs typeface="Times New Roman" pitchFamily="18" charset="0"/>
              </a:rPr>
              <a:t>В ходе эксперимента </a:t>
            </a:r>
            <a:r>
              <a:rPr lang="ru-RU" sz="2000" b="1" i="1" dirty="0" smtClean="0">
                <a:latin typeface="Times New Roman" pitchFamily="18" charset="0"/>
                <a:cs typeface="Times New Roman" pitchFamily="18" charset="0"/>
              </a:rPr>
              <a:t>(отчет опубликован в журнале </a:t>
            </a:r>
            <a:r>
              <a:rPr lang="ru-RU" sz="2000" b="1" i="1" dirty="0" err="1" smtClean="0">
                <a:latin typeface="Times New Roman" pitchFamily="18" charset="0"/>
                <a:cs typeface="Times New Roman" pitchFamily="18" charset="0"/>
              </a:rPr>
              <a:t>Cell</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Metabolism</a:t>
            </a:r>
            <a:r>
              <a:rPr lang="ru-RU" sz="2000" b="1"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гарвардские исследователи поменяли местами подкожный и висцеральный жир у лабораторных мышей. Мыши, которым подкожный жир пересаживался к органам брюшной полости, были значительно здоровее своих собратьев, и отличались хорошим обменом веществ, низкой массой тела и пониженными уровнями глюкозы и инсулина в крови. Пересадка висцерального жира к внутренним органам или в подкожную жировую клетчатку к такому эффекту не приводила.</a:t>
            </a:r>
          </a:p>
          <a:p>
            <a:pPr>
              <a:buFont typeface="Wingdings" pitchFamily="2" charset="2"/>
              <a:buChar char="q"/>
            </a:pPr>
            <a:r>
              <a:rPr lang="ru-RU" sz="2000" dirty="0" smtClean="0">
                <a:latin typeface="Times New Roman" pitchFamily="18" charset="0"/>
                <a:cs typeface="Times New Roman" pitchFamily="18" charset="0"/>
              </a:rPr>
              <a:t>В результате установлено, что подкожный жир, в отличие от висцерального, может оказывать благотворное влияние на обмен веществ, и определяющую роль при этом играет не расположение жировой ткани, а ее специфические свойства.</a:t>
            </a:r>
          </a:p>
          <a:p>
            <a:endParaRPr lang="ru-RU" dirty="0"/>
          </a:p>
        </p:txBody>
      </p:sp>
      <p:pic>
        <p:nvPicPr>
          <p:cNvPr id="3" name="Picture 2" descr="https://thumbs.dreamstime.com/z/obesity-medical-illustration-consequences-31542084.jpg"/>
          <p:cNvPicPr>
            <a:picLocks noChangeAspect="1" noChangeArrowheads="1"/>
          </p:cNvPicPr>
          <p:nvPr/>
        </p:nvPicPr>
        <p:blipFill>
          <a:blip r:embed="rId2" cstate="print"/>
          <a:srcRect b="8451"/>
          <a:stretch>
            <a:fillRect/>
          </a:stretch>
        </p:blipFill>
        <p:spPr bwMode="auto">
          <a:xfrm>
            <a:off x="4267200" y="4267199"/>
            <a:ext cx="4114800" cy="25908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28600"/>
            <a:ext cx="9144000" cy="6629400"/>
          </a:xfrm>
        </p:spPr>
        <p:txBody>
          <a:bodyPr>
            <a:normAutofit/>
          </a:bodyPr>
          <a:lstStyle/>
          <a:p>
            <a:pPr>
              <a:buFont typeface="Wingdings" pitchFamily="2" charset="2"/>
              <a:buChar char="q"/>
            </a:pPr>
            <a:r>
              <a:rPr lang="ru-RU" sz="2400" dirty="0" smtClean="0">
                <a:latin typeface="Times New Roman" pitchFamily="18" charset="0"/>
                <a:cs typeface="Times New Roman" pitchFamily="18" charset="0"/>
              </a:rPr>
              <a:t>Нормальное функционирование яичников и выработка женского полового гормона гарантирует, что излишества в питании у женщин  скорее отложатся на бедрах и ягодицах и примут форму ненавистных галифе и </a:t>
            </a:r>
            <a:r>
              <a:rPr lang="ru-RU" sz="2400" dirty="0" err="1" smtClean="0">
                <a:latin typeface="Times New Roman" pitchFamily="18" charset="0"/>
                <a:cs typeface="Times New Roman" pitchFamily="18" charset="0"/>
              </a:rPr>
              <a:t>целлюлита</a:t>
            </a:r>
            <a:r>
              <a:rPr lang="ru-RU" sz="2400" dirty="0" smtClean="0">
                <a:latin typeface="Times New Roman" pitchFamily="18" charset="0"/>
                <a:cs typeface="Times New Roman" pitchFamily="18" charset="0"/>
              </a:rPr>
              <a:t>. Однако последние не повышают риск инфарктов, инсультов и ишемической болезни сердца, в отличие от висцерального жира.</a:t>
            </a:r>
          </a:p>
          <a:p>
            <a:pPr>
              <a:buFont typeface="Wingdings" pitchFamily="2" charset="2"/>
              <a:buChar char="q"/>
            </a:pPr>
            <a:r>
              <a:rPr lang="ru-RU" sz="2400" dirty="0" smtClean="0">
                <a:latin typeface="Times New Roman" pitchFamily="18" charset="0"/>
                <a:cs typeface="Times New Roman" pitchFamily="18" charset="0"/>
              </a:rPr>
              <a:t> Висцеральный жир является источником воспаления, которое провоцирует развитие преждевременного атеросклероза.</a:t>
            </a:r>
          </a:p>
          <a:p>
            <a:pPr>
              <a:buFont typeface="Wingdings" pitchFamily="2" charset="2"/>
              <a:buChar char="q"/>
            </a:pPr>
            <a:r>
              <a:rPr lang="ru-RU" sz="2400" dirty="0" smtClean="0">
                <a:latin typeface="Times New Roman" pitchFamily="18" charset="0"/>
                <a:cs typeface="Times New Roman" pitchFamily="18" charset="0"/>
              </a:rPr>
              <a:t>продуцирует около тридцати гормонов и других активных веществ, которые повреждают стенки артерий сердца и мозга, провоцируя тем самым инсульты и инфаркты, и повышают риск развития злокачественных опухолей, сахарного диабета.</a:t>
            </a:r>
          </a:p>
          <a:p>
            <a:endParaRPr lang="ru-RU" dirty="0"/>
          </a:p>
        </p:txBody>
      </p:sp>
      <p:pic>
        <p:nvPicPr>
          <p:cNvPr id="3" name="Picture 2" descr="http://lchf.ru/wp-content/uploads/2016/02/obesity_athero-768x420.jpg"/>
          <p:cNvPicPr>
            <a:picLocks noChangeAspect="1" noChangeArrowheads="1"/>
          </p:cNvPicPr>
          <p:nvPr/>
        </p:nvPicPr>
        <p:blipFill>
          <a:blip r:embed="rId2" cstate="print"/>
          <a:srcRect/>
          <a:stretch>
            <a:fillRect/>
          </a:stretch>
        </p:blipFill>
        <p:spPr bwMode="auto">
          <a:xfrm>
            <a:off x="5638800" y="4800600"/>
            <a:ext cx="3204374" cy="1752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914400"/>
            <a:ext cx="8991600" cy="5257800"/>
          </a:xfrm>
        </p:spPr>
        <p:txBody>
          <a:bodyPr>
            <a:normAutofit lnSpcReduction="10000"/>
          </a:bodyPr>
          <a:lstStyle/>
          <a:p>
            <a:pPr>
              <a:buFont typeface="Wingdings" pitchFamily="2" charset="2"/>
              <a:buChar char="q"/>
              <a:defRPr/>
            </a:pPr>
            <a:r>
              <a:rPr lang="ru-RU" sz="2400" b="1" i="1" dirty="0" smtClean="0">
                <a:solidFill>
                  <a:srgbClr val="002060"/>
                </a:solidFill>
                <a:latin typeface="Times New Roman" pitchFamily="18" charset="0"/>
                <a:cs typeface="Times New Roman" pitchFamily="18" charset="0"/>
              </a:rPr>
              <a:t>Физиология: </a:t>
            </a:r>
            <a:r>
              <a:rPr lang="ru-RU" sz="2400" dirty="0" smtClean="0">
                <a:latin typeface="Times New Roman" pitchFamily="18" charset="0"/>
                <a:cs typeface="Times New Roman" pitchFamily="18" charset="0"/>
              </a:rPr>
              <a:t>ощущение голода перед приемом пищи, воздействие на органы чувств (вид, запах, вкус пищи).</a:t>
            </a:r>
          </a:p>
          <a:p>
            <a:pPr>
              <a:buFont typeface="Wingdings" pitchFamily="2" charset="2"/>
              <a:buChar char="q"/>
              <a:defRPr/>
            </a:pPr>
            <a:r>
              <a:rPr lang="ru-RU" sz="2400" b="1" i="1" dirty="0" smtClean="0">
                <a:solidFill>
                  <a:srgbClr val="002060"/>
                </a:solidFill>
                <a:latin typeface="Times New Roman" pitchFamily="18" charset="0"/>
                <a:cs typeface="Times New Roman" pitchFamily="18" charset="0"/>
              </a:rPr>
              <a:t>Дополнительные факторы: </a:t>
            </a:r>
            <a:r>
              <a:rPr lang="ru-RU" sz="2400" dirty="0" smtClean="0">
                <a:latin typeface="Times New Roman" pitchFamily="18" charset="0"/>
                <a:cs typeface="Times New Roman" pitchFamily="18" charset="0"/>
              </a:rPr>
              <a:t>праздники, вечеринки.</a:t>
            </a:r>
          </a:p>
          <a:p>
            <a:pPr>
              <a:buFont typeface="Wingdings" pitchFamily="2" charset="2"/>
              <a:buChar char="q"/>
              <a:defRPr/>
            </a:pPr>
            <a:r>
              <a:rPr lang="ru-RU" sz="2400" b="1" i="1" dirty="0" smtClean="0">
                <a:solidFill>
                  <a:srgbClr val="002060"/>
                </a:solidFill>
                <a:latin typeface="Times New Roman" pitchFamily="18" charset="0"/>
                <a:cs typeface="Times New Roman" pitchFamily="18" charset="0"/>
              </a:rPr>
              <a:t>Эмоции</a:t>
            </a:r>
            <a:r>
              <a:rPr lang="ru-RU" sz="2400" dirty="0" smtClean="0">
                <a:latin typeface="Times New Roman" pitchFamily="18" charset="0"/>
                <a:cs typeface="Times New Roman" pitchFamily="18" charset="0"/>
              </a:rPr>
              <a:t>: ассоциация пищи с ощущением «счастья, праздника», еда как удовольствие, а не как удовлетворение чувства голода, «заедание» скуки, стресса. Употребление пищи стимулирует высвобождение </a:t>
            </a:r>
            <a:r>
              <a:rPr lang="ru-RU" sz="2400" dirty="0" err="1" smtClean="0">
                <a:latin typeface="Times New Roman" pitchFamily="18" charset="0"/>
                <a:cs typeface="Times New Roman" pitchFamily="18" charset="0"/>
              </a:rPr>
              <a:t>опиоидного</a:t>
            </a:r>
            <a:r>
              <a:rPr lang="ru-RU" sz="2400" dirty="0" smtClean="0">
                <a:latin typeface="Times New Roman" pitchFamily="18" charset="0"/>
                <a:cs typeface="Times New Roman" pitchFamily="18" charset="0"/>
              </a:rPr>
              <a:t> гормона и уменьшает реакцию </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на  стресс.</a:t>
            </a:r>
          </a:p>
          <a:p>
            <a:pPr>
              <a:buFont typeface="Wingdings" pitchFamily="2" charset="2"/>
              <a:buChar char="q"/>
              <a:defRPr/>
            </a:pPr>
            <a:r>
              <a:rPr lang="ru-RU" sz="2400" b="1" i="1" dirty="0" smtClean="0">
                <a:solidFill>
                  <a:srgbClr val="002060"/>
                </a:solidFill>
                <a:latin typeface="Times New Roman" pitchFamily="18" charset="0"/>
                <a:cs typeface="Times New Roman" pitchFamily="18" charset="0"/>
              </a:rPr>
              <a:t>Окружающая среда: </a:t>
            </a:r>
            <a:r>
              <a:rPr lang="ru-RU" sz="2400" dirty="0" smtClean="0">
                <a:latin typeface="Times New Roman" pitchFamily="18" charset="0"/>
                <a:cs typeface="Times New Roman" pitchFamily="18" charset="0"/>
              </a:rPr>
              <a:t>подражание другим (семейные привычки, «синдром пустых тарелок», компания), доступ к неограниченной бесплатной пище («все включено»), кофе-брейки.</a:t>
            </a:r>
          </a:p>
          <a:p>
            <a:pPr>
              <a:buFont typeface="Wingdings" pitchFamily="2" charset="2"/>
              <a:buChar char="q"/>
              <a:defRPr/>
            </a:pPr>
            <a:r>
              <a:rPr lang="ru-RU" sz="2400" b="1" i="1" dirty="0" smtClean="0">
                <a:solidFill>
                  <a:srgbClr val="002060"/>
                </a:solidFill>
                <a:latin typeface="Times New Roman" pitchFamily="18" charset="0"/>
                <a:cs typeface="Times New Roman" pitchFamily="18" charset="0"/>
              </a:rPr>
              <a:t>Недостаток информации: </a:t>
            </a:r>
            <a:r>
              <a:rPr lang="ru-RU" sz="2400" dirty="0" smtClean="0">
                <a:latin typeface="Times New Roman" pitchFamily="18" charset="0"/>
                <a:cs typeface="Times New Roman" pitchFamily="18" charset="0"/>
              </a:rPr>
              <a:t>калорийность отдельных видов пищи.</a:t>
            </a:r>
          </a:p>
          <a:p>
            <a:pPr>
              <a:buFont typeface="Wingdings" pitchFamily="2" charset="2"/>
              <a:buChar char="q"/>
            </a:pP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533400" y="304800"/>
            <a:ext cx="8229600" cy="457200"/>
          </a:xfrm>
        </p:spPr>
        <p:txBody>
          <a:bodyPr>
            <a:noAutofit/>
          </a:bodyPr>
          <a:lstStyle/>
          <a:p>
            <a:pPr algn="ctr"/>
            <a:r>
              <a:rPr lang="ru-RU" sz="2800" i="1" dirty="0" smtClean="0">
                <a:latin typeface="Times New Roman" pitchFamily="18" charset="0"/>
                <a:cs typeface="Times New Roman" pitchFamily="18" charset="0"/>
              </a:rPr>
              <a:t>Почему люди едят больше, чем это необходимо? </a:t>
            </a:r>
            <a:endParaRPr lang="ru-RU" sz="28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0" y="685800"/>
            <a:ext cx="9144000" cy="2667000"/>
          </a:xfrm>
        </p:spPr>
        <p:txBody>
          <a:bodyPr>
            <a:normAutofit fontScale="92500" lnSpcReduction="10000"/>
          </a:bodyPr>
          <a:lstStyle/>
          <a:p>
            <a:pPr>
              <a:buFont typeface="Wingdings" pitchFamily="2" charset="2"/>
              <a:buChar char="ü"/>
            </a:pPr>
            <a:r>
              <a:rPr lang="ru-RU" sz="2800" b="1" i="1" dirty="0" smtClean="0">
                <a:solidFill>
                  <a:srgbClr val="002060"/>
                </a:solidFill>
                <a:latin typeface="Times New Roman" pitchFamily="18" charset="0"/>
                <a:cs typeface="Times New Roman" pitchFamily="18" charset="0"/>
              </a:rPr>
              <a:t>«Запойное» обжорство </a:t>
            </a:r>
            <a:r>
              <a:rPr lang="ru-RU" sz="2800" i="1" dirty="0" smtClean="0">
                <a:latin typeface="Times New Roman" pitchFamily="18" charset="0"/>
                <a:cs typeface="Times New Roman" pitchFamily="18" charset="0"/>
              </a:rPr>
              <a:t>(</a:t>
            </a:r>
            <a:r>
              <a:rPr lang="ru-RU" sz="2800" i="1" dirty="0" err="1" smtClean="0">
                <a:latin typeface="Times New Roman" pitchFamily="18" charset="0"/>
                <a:cs typeface="Times New Roman" pitchFamily="18" charset="0"/>
              </a:rPr>
              <a:t>Binge-eating</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Disorder</a:t>
            </a:r>
            <a:r>
              <a:rPr lang="ru-RU" sz="28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частое потребление большого количества пищи (1 или более раз в неделю в течение не менее трех месяцев), без провоцирования рвоты и использования слабительных, без чувства  самоконтроля,  чувство стыда и вины за съеденный объем пищи. Встречается у 2-3% людей в США и у 50% лиц с тяжелыми формами ожирения </a:t>
            </a:r>
          </a:p>
          <a:p>
            <a:endParaRPr lang="ru-RU" dirty="0"/>
          </a:p>
        </p:txBody>
      </p:sp>
      <p:sp>
        <p:nvSpPr>
          <p:cNvPr id="5" name="Заголовок 4"/>
          <p:cNvSpPr>
            <a:spLocks noGrp="1"/>
          </p:cNvSpPr>
          <p:nvPr>
            <p:ph type="title"/>
          </p:nvPr>
        </p:nvSpPr>
        <p:spPr>
          <a:xfrm>
            <a:off x="457200" y="0"/>
            <a:ext cx="8229600" cy="838200"/>
          </a:xfrm>
        </p:spPr>
        <p:txBody>
          <a:bodyPr>
            <a:noAutofit/>
          </a:bodyPr>
          <a:lstStyle/>
          <a:p>
            <a:pPr algn="ctr"/>
            <a:r>
              <a:rPr lang="ru-RU" sz="2800" i="1" dirty="0" smtClean="0">
                <a:latin typeface="Times New Roman" pitchFamily="18" charset="0"/>
                <a:cs typeface="Times New Roman" pitchFamily="18" charset="0"/>
              </a:rPr>
              <a:t>ПИЩЕВЫЕ РАССТРОЙСТВА ПОВЕДЕНИЯ</a:t>
            </a:r>
            <a:endParaRPr lang="ru-RU" sz="2800" i="1" dirty="0">
              <a:latin typeface="Times New Roman" pitchFamily="18" charset="0"/>
              <a:cs typeface="Times New Roman" pitchFamily="18" charset="0"/>
            </a:endParaRPr>
          </a:p>
        </p:txBody>
      </p:sp>
      <p:sp>
        <p:nvSpPr>
          <p:cNvPr id="4" name="TextBox 3"/>
          <p:cNvSpPr txBox="1"/>
          <p:nvPr/>
        </p:nvSpPr>
        <p:spPr>
          <a:xfrm>
            <a:off x="1143000" y="609600"/>
            <a:ext cx="184731" cy="369332"/>
          </a:xfrm>
          <a:prstGeom prst="rect">
            <a:avLst/>
          </a:prstGeom>
          <a:noFill/>
        </p:spPr>
        <p:txBody>
          <a:bodyPr wrap="none" rtlCol="0">
            <a:spAutoFit/>
          </a:bodyPr>
          <a:lstStyle/>
          <a:p>
            <a:endParaRPr lang="ru-RU"/>
          </a:p>
        </p:txBody>
      </p:sp>
      <p:pic>
        <p:nvPicPr>
          <p:cNvPr id="15362" name="Picture 2" descr="http://www.quotemaster.org/images/d5/d5ec78ab3a3ce960da579f573effd98e.jpg"/>
          <p:cNvPicPr>
            <a:picLocks noChangeAspect="1" noChangeArrowheads="1"/>
          </p:cNvPicPr>
          <p:nvPr/>
        </p:nvPicPr>
        <p:blipFill>
          <a:blip r:embed="rId2" cstate="print"/>
          <a:srcRect/>
          <a:stretch>
            <a:fillRect/>
          </a:stretch>
        </p:blipFill>
        <p:spPr bwMode="auto">
          <a:xfrm>
            <a:off x="2362200" y="3276600"/>
            <a:ext cx="4857434" cy="3581400"/>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124200" y="609600"/>
            <a:ext cx="6019800" cy="5867400"/>
          </a:xfrm>
        </p:spPr>
        <p:txBody>
          <a:bodyPr>
            <a:normAutofit lnSpcReduction="10000"/>
          </a:bodyPr>
          <a:lstStyle/>
          <a:p>
            <a:pPr>
              <a:buFont typeface="Wingdings" pitchFamily="2" charset="2"/>
              <a:buChar char="ü"/>
            </a:pPr>
            <a:r>
              <a:rPr lang="ru-RU" sz="3200" b="1" i="1" dirty="0" smtClean="0">
                <a:solidFill>
                  <a:srgbClr val="002060"/>
                </a:solidFill>
                <a:latin typeface="Times New Roman" pitchFamily="18" charset="0"/>
                <a:cs typeface="Times New Roman" pitchFamily="18" charset="0"/>
              </a:rPr>
              <a:t>Булимия</a:t>
            </a:r>
            <a:r>
              <a:rPr lang="ru-RU" sz="3200" dirty="0" smtClean="0">
                <a:latin typeface="Times New Roman" pitchFamily="18" charset="0"/>
                <a:cs typeface="Times New Roman" pitchFamily="18" charset="0"/>
              </a:rPr>
              <a:t> - приступы обжорства, после которых пациенты самостоятельно вызывает рвоту или использует слабительные, мочегонные, дополнительные упражнения, голодание или строгую диету в качестве последующей компенсации приступа. Встречается примерно у 1% взрослых, преимущественно женщин. </a:t>
            </a:r>
          </a:p>
          <a:p>
            <a:endParaRPr lang="ru-RU" dirty="0"/>
          </a:p>
        </p:txBody>
      </p:sp>
      <p:pic>
        <p:nvPicPr>
          <p:cNvPr id="14338" name="Picture 2" descr="http://anorex.ru/wp-content/uploads/2085624236_8f0cb458bb.jpg"/>
          <p:cNvPicPr>
            <a:picLocks noChangeAspect="1" noChangeArrowheads="1"/>
          </p:cNvPicPr>
          <p:nvPr/>
        </p:nvPicPr>
        <p:blipFill>
          <a:blip r:embed="rId2" cstate="print"/>
          <a:srcRect/>
          <a:stretch>
            <a:fillRect/>
          </a:stretch>
        </p:blipFill>
        <p:spPr bwMode="auto">
          <a:xfrm>
            <a:off x="152400" y="762000"/>
            <a:ext cx="3155899" cy="4724400"/>
          </a:xfrm>
          <a:prstGeom prst="rect">
            <a:avLst/>
          </a:prstGeom>
          <a:noFill/>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657600" y="457200"/>
            <a:ext cx="5334000" cy="5715000"/>
          </a:xfrm>
        </p:spPr>
        <p:txBody>
          <a:bodyPr>
            <a:normAutofit fontScale="92500"/>
          </a:bodyPr>
          <a:lstStyle/>
          <a:p>
            <a:pPr>
              <a:buFont typeface="Wingdings" pitchFamily="2" charset="2"/>
              <a:buChar char="ü"/>
            </a:pPr>
            <a:r>
              <a:rPr lang="ru-RU" sz="2800" b="1" i="1" dirty="0" smtClean="0">
                <a:solidFill>
                  <a:srgbClr val="002060"/>
                </a:solidFill>
                <a:latin typeface="Times New Roman" pitchFamily="18" charset="0"/>
                <a:cs typeface="Times New Roman" pitchFamily="18" charset="0"/>
              </a:rPr>
              <a:t>Ночное обжорство </a:t>
            </a:r>
            <a:r>
              <a:rPr lang="ru-RU" sz="2800" dirty="0" smtClean="0">
                <a:latin typeface="Times New Roman" pitchFamily="18" charset="0"/>
                <a:cs typeface="Times New Roman" pitchFamily="18" charset="0"/>
              </a:rPr>
              <a:t>- нарушение пищевого поведения при котором 25 % или более % ежедневного потребления продуктов питания происходит после ужина. Типично периодическое пробуждение ночью с ощущением необходимости что- то съесть (часто пищу богатую углеводами) для того, чтобы уснуть. Приступы ночного обжорства регистрируются у 5 процентов населения США.</a:t>
            </a:r>
          </a:p>
          <a:p>
            <a:endParaRPr lang="ru-RU" dirty="0"/>
          </a:p>
        </p:txBody>
      </p:sp>
      <p:pic>
        <p:nvPicPr>
          <p:cNvPr id="13314" name="Picture 2" descr="http://xn--48-glcdfrwxb1b.xn--p1ai/wp-content/uploads/2016/05/23IEa11PXo.jpg"/>
          <p:cNvPicPr>
            <a:picLocks noChangeAspect="1" noChangeArrowheads="1"/>
          </p:cNvPicPr>
          <p:nvPr/>
        </p:nvPicPr>
        <p:blipFill>
          <a:blip r:embed="rId2" cstate="print"/>
          <a:srcRect/>
          <a:stretch>
            <a:fillRect/>
          </a:stretch>
        </p:blipFill>
        <p:spPr bwMode="auto">
          <a:xfrm>
            <a:off x="228600" y="1066800"/>
            <a:ext cx="3806371" cy="3761591"/>
          </a:xfrm>
          <a:prstGeom prst="roundRect">
            <a:avLst>
              <a:gd name="adj" fmla="val 8594"/>
            </a:avLst>
          </a:prstGeom>
          <a:solidFill>
            <a:srgbClr val="FFFFFF">
              <a:shade val="85000"/>
            </a:srgbClr>
          </a:solidFill>
          <a:ln>
            <a:noFill/>
          </a:ln>
          <a:effectLst>
            <a:outerShdw blurRad="152400" dist="317500" dir="5400000" sx="90000" sy="-19000" rotWithShape="0">
              <a:prstClr val="black">
                <a:alpha val="15000"/>
              </a:prst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1143000"/>
          </a:xfrm>
        </p:spPr>
        <p:txBody>
          <a:bodyPr>
            <a:normAutofit/>
          </a:bodyPr>
          <a:lstStyle/>
          <a:p>
            <a:pPr algn="ctr"/>
            <a:r>
              <a:rPr lang="ru-RU" sz="2800" i="1" dirty="0" smtClean="0">
                <a:latin typeface="Times New Roman" pitchFamily="18" charset="0"/>
                <a:cs typeface="Times New Roman" pitchFamily="18" charset="0"/>
              </a:rPr>
              <a:t>Заболевания ассоциированные с избыточным содержанием жира </a:t>
            </a:r>
            <a:endParaRPr lang="ru-RU" sz="2800" i="1" dirty="0">
              <a:latin typeface="Times New Roman" pitchFamily="18" charset="0"/>
              <a:cs typeface="Times New Roman" pitchFamily="18" charset="0"/>
            </a:endParaRPr>
          </a:p>
        </p:txBody>
      </p:sp>
      <p:sp>
        <p:nvSpPr>
          <p:cNvPr id="2" name="Содержимое 1"/>
          <p:cNvSpPr>
            <a:spLocks noGrp="1"/>
          </p:cNvSpPr>
          <p:nvPr>
            <p:ph sz="quarter" idx="2"/>
          </p:nvPr>
        </p:nvSpPr>
        <p:spPr>
          <a:xfrm>
            <a:off x="0" y="1143000"/>
            <a:ext cx="4953000" cy="5943600"/>
          </a:xfrm>
        </p:spPr>
        <p:txBody>
          <a:bodyPr>
            <a:normAutofit fontScale="32500" lnSpcReduction="20000"/>
          </a:bodyPr>
          <a:lstStyle/>
          <a:p>
            <a:pPr>
              <a:buNone/>
              <a:defRPr/>
            </a:pPr>
            <a:r>
              <a:rPr lang="ru-RU" sz="6400" b="1" i="1" dirty="0" smtClean="0">
                <a:solidFill>
                  <a:srgbClr val="002060"/>
                </a:solidFill>
                <a:latin typeface="Times New Roman" pitchFamily="18" charset="0"/>
                <a:cs typeface="Times New Roman" pitchFamily="18" charset="0"/>
              </a:rPr>
              <a:t>ССЗ : </a:t>
            </a:r>
          </a:p>
          <a:p>
            <a:pPr>
              <a:buFont typeface="Wingdings" pitchFamily="2" charset="2"/>
              <a:buChar char="ü"/>
              <a:defRPr/>
            </a:pPr>
            <a:r>
              <a:rPr lang="ru-RU" sz="6400" dirty="0" smtClean="0">
                <a:latin typeface="Times New Roman" pitchFamily="18" charset="0"/>
                <a:cs typeface="Times New Roman" pitchFamily="18" charset="0"/>
              </a:rPr>
              <a:t>АГ, </a:t>
            </a:r>
          </a:p>
          <a:p>
            <a:pPr>
              <a:buFont typeface="Wingdings" pitchFamily="2" charset="2"/>
              <a:buChar char="ü"/>
              <a:defRPr/>
            </a:pPr>
            <a:r>
              <a:rPr lang="ru-RU" sz="6400" dirty="0" smtClean="0">
                <a:latin typeface="Times New Roman" pitchFamily="18" charset="0"/>
                <a:cs typeface="Times New Roman" pitchFamily="18" charset="0"/>
              </a:rPr>
              <a:t>застойная СН,</a:t>
            </a:r>
          </a:p>
          <a:p>
            <a:pPr>
              <a:buFont typeface="Wingdings" pitchFamily="2" charset="2"/>
              <a:buChar char="ü"/>
              <a:defRPr/>
            </a:pPr>
            <a:r>
              <a:rPr lang="ru-RU" sz="6400" dirty="0" smtClean="0">
                <a:latin typeface="Times New Roman" pitchFamily="18" charset="0"/>
                <a:cs typeface="Times New Roman" pitchFamily="18" charset="0"/>
              </a:rPr>
              <a:t> легочное сердце, </a:t>
            </a:r>
          </a:p>
          <a:p>
            <a:pPr>
              <a:buFont typeface="Wingdings" pitchFamily="2" charset="2"/>
              <a:buChar char="ü"/>
              <a:defRPr/>
            </a:pPr>
            <a:r>
              <a:rPr lang="ru-RU" sz="6400" dirty="0" smtClean="0">
                <a:latin typeface="Times New Roman" pitchFamily="18" charset="0"/>
                <a:cs typeface="Times New Roman" pitchFamily="18" charset="0"/>
              </a:rPr>
              <a:t>варикозная болезнь вен, </a:t>
            </a:r>
          </a:p>
          <a:p>
            <a:pPr>
              <a:buFont typeface="Wingdings" pitchFamily="2" charset="2"/>
              <a:buChar char="ü"/>
              <a:defRPr/>
            </a:pPr>
            <a:r>
              <a:rPr lang="ru-RU" sz="6400" dirty="0" smtClean="0">
                <a:latin typeface="Times New Roman" pitchFamily="18" charset="0"/>
                <a:cs typeface="Times New Roman" pitchFamily="18" charset="0"/>
              </a:rPr>
              <a:t>тромбоэмболические события (ТЭЛА, ОНМК) </a:t>
            </a:r>
          </a:p>
          <a:p>
            <a:pPr>
              <a:buNone/>
              <a:defRPr/>
            </a:pPr>
            <a:r>
              <a:rPr lang="ru-RU" sz="6400" b="1" i="1" dirty="0" smtClean="0">
                <a:solidFill>
                  <a:srgbClr val="002060"/>
                </a:solidFill>
                <a:latin typeface="Times New Roman" pitchFamily="18" charset="0"/>
                <a:cs typeface="Times New Roman" pitchFamily="18" charset="0"/>
              </a:rPr>
              <a:t>Дыхательная система : </a:t>
            </a:r>
          </a:p>
          <a:p>
            <a:pPr>
              <a:buFont typeface="Wingdings" pitchFamily="2" charset="2"/>
              <a:buChar char="ü"/>
              <a:defRPr/>
            </a:pPr>
            <a:r>
              <a:rPr lang="ru-RU" sz="6400" dirty="0" smtClean="0">
                <a:latin typeface="Times New Roman" pitchFamily="18" charset="0"/>
                <a:cs typeface="Times New Roman" pitchFamily="18" charset="0"/>
              </a:rPr>
              <a:t>диспноэ,</a:t>
            </a:r>
          </a:p>
          <a:p>
            <a:pPr>
              <a:buFont typeface="Wingdings" pitchFamily="2" charset="2"/>
              <a:buChar char="ü"/>
              <a:defRPr/>
            </a:pPr>
            <a:r>
              <a:rPr lang="ru-RU" sz="6400" dirty="0" smtClean="0">
                <a:latin typeface="Times New Roman" pitchFamily="18" charset="0"/>
                <a:cs typeface="Times New Roman" pitchFamily="18" charset="0"/>
              </a:rPr>
              <a:t> </a:t>
            </a:r>
            <a:r>
              <a:rPr lang="ru-RU" sz="6400" dirty="0" err="1" smtClean="0">
                <a:latin typeface="Times New Roman" pitchFamily="18" charset="0"/>
                <a:cs typeface="Times New Roman" pitchFamily="18" charset="0"/>
              </a:rPr>
              <a:t>обструктивное</a:t>
            </a:r>
            <a:r>
              <a:rPr lang="ru-RU" sz="6400" dirty="0" smtClean="0">
                <a:latin typeface="Times New Roman" pitchFamily="18" charset="0"/>
                <a:cs typeface="Times New Roman" pitchFamily="18" charset="0"/>
              </a:rPr>
              <a:t> апноэ, </a:t>
            </a:r>
          </a:p>
          <a:p>
            <a:pPr>
              <a:buFont typeface="Wingdings" pitchFamily="2" charset="2"/>
              <a:buChar char="ü"/>
              <a:defRPr/>
            </a:pPr>
            <a:r>
              <a:rPr lang="ru-RU" sz="6400" dirty="0" err="1" smtClean="0">
                <a:latin typeface="Times New Roman" pitchFamily="18" charset="0"/>
                <a:cs typeface="Times New Roman" pitchFamily="18" charset="0"/>
              </a:rPr>
              <a:t>гиповентиляция</a:t>
            </a:r>
            <a:r>
              <a:rPr lang="ru-RU" sz="6400" dirty="0" smtClean="0">
                <a:latin typeface="Times New Roman" pitchFamily="18" charset="0"/>
                <a:cs typeface="Times New Roman" pitchFamily="18" charset="0"/>
              </a:rPr>
              <a:t>, </a:t>
            </a:r>
          </a:p>
          <a:p>
            <a:pPr>
              <a:buFont typeface="Wingdings" pitchFamily="2" charset="2"/>
              <a:buChar char="ü"/>
              <a:defRPr/>
            </a:pPr>
            <a:r>
              <a:rPr lang="ru-RU" sz="6400" dirty="0" smtClean="0">
                <a:latin typeface="Times New Roman" pitchFamily="18" charset="0"/>
                <a:cs typeface="Times New Roman" pitchFamily="18" charset="0"/>
              </a:rPr>
              <a:t>синдром </a:t>
            </a:r>
            <a:r>
              <a:rPr lang="ru-RU" sz="6400" dirty="0" err="1" smtClean="0">
                <a:latin typeface="Times New Roman" pitchFamily="18" charset="0"/>
                <a:cs typeface="Times New Roman" pitchFamily="18" charset="0"/>
              </a:rPr>
              <a:t>Пиквика</a:t>
            </a:r>
            <a:r>
              <a:rPr lang="ru-RU" sz="6400" dirty="0" smtClean="0">
                <a:latin typeface="Times New Roman" pitchFamily="18" charset="0"/>
                <a:cs typeface="Times New Roman" pitchFamily="18" charset="0"/>
              </a:rPr>
              <a:t>, </a:t>
            </a:r>
          </a:p>
          <a:p>
            <a:pPr>
              <a:buFont typeface="Wingdings" pitchFamily="2" charset="2"/>
              <a:buChar char="ü"/>
              <a:defRPr/>
            </a:pPr>
            <a:r>
              <a:rPr lang="ru-RU" sz="6400" dirty="0" smtClean="0">
                <a:latin typeface="Times New Roman" pitchFamily="18" charset="0"/>
                <a:cs typeface="Times New Roman" pitchFamily="18" charset="0"/>
              </a:rPr>
              <a:t>астма </a:t>
            </a:r>
          </a:p>
          <a:p>
            <a:pPr>
              <a:buNone/>
              <a:defRPr/>
            </a:pPr>
            <a:r>
              <a:rPr lang="ru-RU" sz="6400" b="1" i="1" dirty="0" smtClean="0">
                <a:solidFill>
                  <a:srgbClr val="002060"/>
                </a:solidFill>
                <a:latin typeface="Times New Roman" pitchFamily="18" charset="0"/>
                <a:cs typeface="Times New Roman" pitchFamily="18" charset="0"/>
              </a:rPr>
              <a:t>Нервная система:</a:t>
            </a:r>
          </a:p>
          <a:p>
            <a:pPr>
              <a:buFont typeface="Wingdings" pitchFamily="2" charset="2"/>
              <a:buChar char="q"/>
              <a:defRPr/>
            </a:pPr>
            <a:r>
              <a:rPr lang="ru-RU" sz="6400" dirty="0" smtClean="0">
                <a:latin typeface="Times New Roman" pitchFamily="18" charset="0"/>
                <a:cs typeface="Times New Roman" pitchFamily="18" charset="0"/>
              </a:rPr>
              <a:t> внутричерепная гипертензия, </a:t>
            </a:r>
          </a:p>
          <a:p>
            <a:pPr>
              <a:buFont typeface="Wingdings" pitchFamily="2" charset="2"/>
              <a:buChar char="q"/>
              <a:defRPr/>
            </a:pPr>
            <a:r>
              <a:rPr lang="ru-RU" sz="6400" dirty="0" smtClean="0">
                <a:latin typeface="Times New Roman" pitchFamily="18" charset="0"/>
                <a:cs typeface="Times New Roman" pitchFamily="18" charset="0"/>
              </a:rPr>
              <a:t>поражения периферических нервов </a:t>
            </a:r>
          </a:p>
        </p:txBody>
      </p:sp>
      <p:sp>
        <p:nvSpPr>
          <p:cNvPr id="6" name="Содержимое 5"/>
          <p:cNvSpPr>
            <a:spLocks noGrp="1"/>
          </p:cNvSpPr>
          <p:nvPr>
            <p:ph sz="quarter" idx="4"/>
          </p:nvPr>
        </p:nvSpPr>
        <p:spPr>
          <a:xfrm>
            <a:off x="4873625" y="1143000"/>
            <a:ext cx="4270375" cy="5105400"/>
          </a:xfrm>
        </p:spPr>
        <p:txBody>
          <a:bodyPr>
            <a:normAutofit fontScale="92500" lnSpcReduction="20000"/>
          </a:bodyPr>
          <a:lstStyle/>
          <a:p>
            <a:pPr>
              <a:buNone/>
              <a:defRPr/>
            </a:pPr>
            <a:r>
              <a:rPr lang="ru-RU" b="1" i="1" dirty="0" smtClean="0">
                <a:solidFill>
                  <a:srgbClr val="002060"/>
                </a:solidFill>
                <a:latin typeface="Times New Roman" pitchFamily="18" charset="0"/>
                <a:cs typeface="Times New Roman" pitchFamily="18" charset="0"/>
              </a:rPr>
              <a:t>Скелетно-мышечная система: </a:t>
            </a:r>
          </a:p>
          <a:p>
            <a:pPr>
              <a:buFont typeface="Wingdings" pitchFamily="2" charset="2"/>
              <a:buChar char="ü"/>
              <a:defRPr/>
            </a:pPr>
            <a:r>
              <a:rPr lang="ru-RU" dirty="0" smtClean="0">
                <a:latin typeface="Times New Roman" pitchFamily="18" charset="0"/>
                <a:cs typeface="Times New Roman" pitchFamily="18" charset="0"/>
              </a:rPr>
              <a:t>нарушение подвижности, </a:t>
            </a:r>
          </a:p>
          <a:p>
            <a:pPr>
              <a:buFont typeface="Wingdings" pitchFamily="2" charset="2"/>
              <a:buChar char="ü"/>
              <a:defRPr/>
            </a:pPr>
            <a:r>
              <a:rPr lang="ru-RU" dirty="0" err="1" smtClean="0">
                <a:latin typeface="Times New Roman" pitchFamily="18" charset="0"/>
                <a:cs typeface="Times New Roman" pitchFamily="18" charset="0"/>
              </a:rPr>
              <a:t>остеоартрит</a:t>
            </a:r>
            <a:r>
              <a:rPr lang="ru-RU" dirty="0" smtClean="0">
                <a:latin typeface="Times New Roman" pitchFamily="18" charset="0"/>
                <a:cs typeface="Times New Roman" pitchFamily="18" charset="0"/>
              </a:rPr>
              <a:t>, </a:t>
            </a:r>
          </a:p>
          <a:p>
            <a:pPr>
              <a:buFont typeface="Wingdings" pitchFamily="2" charset="2"/>
              <a:buChar char="ü"/>
              <a:defRPr/>
            </a:pPr>
            <a:r>
              <a:rPr lang="ru-RU" dirty="0" smtClean="0">
                <a:latin typeface="Times New Roman" pitchFamily="18" charset="0"/>
                <a:cs typeface="Times New Roman" pitchFamily="18" charset="0"/>
              </a:rPr>
              <a:t>боли в нижней части спины,</a:t>
            </a:r>
          </a:p>
          <a:p>
            <a:pPr>
              <a:buFont typeface="Wingdings" pitchFamily="2" charset="2"/>
              <a:buChar char="ü"/>
              <a:defRPr/>
            </a:pPr>
            <a:r>
              <a:rPr lang="ru-RU" dirty="0" smtClean="0">
                <a:latin typeface="Times New Roman" pitchFamily="18" charset="0"/>
                <a:cs typeface="Times New Roman" pitchFamily="18" charset="0"/>
              </a:rPr>
              <a:t> миалгии, </a:t>
            </a:r>
          </a:p>
          <a:p>
            <a:pPr>
              <a:buFont typeface="Wingdings" pitchFamily="2" charset="2"/>
              <a:buChar char="ü"/>
              <a:defRPr/>
            </a:pPr>
            <a:r>
              <a:rPr lang="ru-RU" dirty="0" smtClean="0">
                <a:latin typeface="Times New Roman" pitchFamily="18" charset="0"/>
                <a:cs typeface="Times New Roman" pitchFamily="18" charset="0"/>
              </a:rPr>
              <a:t>нарушение равновесия </a:t>
            </a:r>
          </a:p>
          <a:p>
            <a:pPr>
              <a:buNone/>
              <a:defRPr/>
            </a:pPr>
            <a:r>
              <a:rPr lang="ru-RU" b="1" i="1" dirty="0" smtClean="0">
                <a:solidFill>
                  <a:srgbClr val="002060"/>
                </a:solidFill>
                <a:latin typeface="Times New Roman" pitchFamily="18" charset="0"/>
                <a:cs typeface="Times New Roman" pitchFamily="18" charset="0"/>
              </a:rPr>
              <a:t>ЖКТ:</a:t>
            </a:r>
          </a:p>
          <a:p>
            <a:pPr>
              <a:buFont typeface="Wingdings" pitchFamily="2" charset="2"/>
              <a:buChar char="ü"/>
              <a:defRPr/>
            </a:pPr>
            <a:r>
              <a:rPr lang="ru-RU" dirty="0" smtClean="0">
                <a:latin typeface="Times New Roman" pitchFamily="18" charset="0"/>
                <a:cs typeface="Times New Roman" pitchFamily="18" charset="0"/>
              </a:rPr>
              <a:t> грыжи, </a:t>
            </a:r>
          </a:p>
          <a:p>
            <a:pPr>
              <a:buFont typeface="Wingdings" pitchFamily="2" charset="2"/>
              <a:buChar char="ü"/>
              <a:defRPr/>
            </a:pPr>
            <a:r>
              <a:rPr lang="ru-RU" dirty="0" smtClean="0">
                <a:latin typeface="Times New Roman" pitchFamily="18" charset="0"/>
                <a:cs typeface="Times New Roman" pitchFamily="18" charset="0"/>
              </a:rPr>
              <a:t>гастроинтестинальный </a:t>
            </a:r>
            <a:r>
              <a:rPr lang="ru-RU" dirty="0" err="1" smtClean="0">
                <a:latin typeface="Times New Roman" pitchFamily="18" charset="0"/>
                <a:cs typeface="Times New Roman" pitchFamily="18" charset="0"/>
              </a:rPr>
              <a:t>рефлюкс</a:t>
            </a:r>
            <a:r>
              <a:rPr lang="ru-RU" dirty="0" smtClean="0">
                <a:latin typeface="Times New Roman" pitchFamily="18" charset="0"/>
                <a:cs typeface="Times New Roman" pitchFamily="18" charset="0"/>
              </a:rPr>
              <a:t>,</a:t>
            </a:r>
          </a:p>
          <a:p>
            <a:pPr>
              <a:buFont typeface="Wingdings" pitchFamily="2" charset="2"/>
              <a:buChar char="ü"/>
              <a:defRP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гепатостеатоз</a:t>
            </a:r>
            <a:r>
              <a:rPr lang="ru-RU" dirty="0" smtClean="0">
                <a:latin typeface="Times New Roman" pitchFamily="18" charset="0"/>
                <a:cs typeface="Times New Roman" pitchFamily="18" charset="0"/>
              </a:rPr>
              <a:t>, </a:t>
            </a:r>
          </a:p>
          <a:p>
            <a:pPr>
              <a:buFont typeface="Wingdings" pitchFamily="2" charset="2"/>
              <a:buChar char="ü"/>
              <a:defRPr/>
            </a:pPr>
            <a:r>
              <a:rPr lang="ru-RU" dirty="0" smtClean="0">
                <a:latin typeface="Times New Roman" pitchFamily="18" charset="0"/>
                <a:cs typeface="Times New Roman" pitchFamily="18" charset="0"/>
              </a:rPr>
              <a:t>ЖКБ </a:t>
            </a:r>
          </a:p>
          <a:p>
            <a:pPr marL="566928" indent="-457200">
              <a:buNone/>
              <a:defRPr/>
            </a:pPr>
            <a:r>
              <a:rPr lang="ru-RU" b="1" i="1" dirty="0" smtClean="0">
                <a:solidFill>
                  <a:srgbClr val="002060"/>
                </a:solidFill>
                <a:latin typeface="Times New Roman" pitchFamily="18" charset="0"/>
                <a:cs typeface="Times New Roman" pitchFamily="18" charset="0"/>
              </a:rPr>
              <a:t>Почки:</a:t>
            </a:r>
          </a:p>
          <a:p>
            <a:pPr>
              <a:buFont typeface="Wingdings" pitchFamily="2" charset="2"/>
              <a:buChar char="ü"/>
              <a:defRPr/>
            </a:pPr>
            <a:r>
              <a:rPr lang="ru-RU" dirty="0" smtClean="0">
                <a:latin typeface="Times New Roman" pitchFamily="18" charset="0"/>
                <a:cs typeface="Times New Roman" pitchFamily="18" charset="0"/>
              </a:rPr>
              <a:t> МКБ,</a:t>
            </a:r>
          </a:p>
          <a:p>
            <a:pPr>
              <a:buFont typeface="Wingdings" pitchFamily="2" charset="2"/>
              <a:buChar char="ü"/>
              <a:defRP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гломерулопатия</a:t>
            </a:r>
            <a:r>
              <a:rPr lang="ru-RU" dirty="0" smtClean="0">
                <a:latin typeface="Times New Roman" pitchFamily="18" charset="0"/>
                <a:cs typeface="Times New Roman" pitchFamily="18" charset="0"/>
              </a:rPr>
              <a:t> </a:t>
            </a:r>
          </a:p>
          <a:p>
            <a:pPr>
              <a:buNone/>
              <a:defRPr/>
            </a:pPr>
            <a:r>
              <a:rPr lang="ru-RU" b="1" i="1" u="sng" dirty="0" smtClean="0">
                <a:solidFill>
                  <a:srgbClr val="002060"/>
                </a:solidFill>
                <a:latin typeface="Times New Roman" pitchFamily="18" charset="0"/>
                <a:cs typeface="Times New Roman" pitchFamily="18" charset="0"/>
              </a:rPr>
              <a:t>Половая система:</a:t>
            </a:r>
            <a:r>
              <a:rPr lang="ru-RU" u="sng" dirty="0" smtClean="0">
                <a:latin typeface="Times New Roman" pitchFamily="18" charset="0"/>
                <a:cs typeface="Times New Roman" pitchFamily="18" charset="0"/>
              </a:rPr>
              <a:t> </a:t>
            </a:r>
          </a:p>
          <a:p>
            <a:pPr>
              <a:buFont typeface="Wingdings" pitchFamily="2" charset="2"/>
              <a:buChar char="ü"/>
              <a:defRPr/>
            </a:pPr>
            <a:r>
              <a:rPr lang="ru-RU" dirty="0" err="1" smtClean="0">
                <a:latin typeface="Times New Roman" pitchFamily="18" charset="0"/>
                <a:cs typeface="Times New Roman" pitchFamily="18" charset="0"/>
              </a:rPr>
              <a:t>поликистоз</a:t>
            </a:r>
            <a:r>
              <a:rPr lang="ru-RU" dirty="0" smtClean="0">
                <a:latin typeface="Times New Roman" pitchFamily="18" charset="0"/>
                <a:cs typeface="Times New Roman" pitchFamily="18" charset="0"/>
              </a:rPr>
              <a:t> яичников, </a:t>
            </a:r>
          </a:p>
          <a:p>
            <a:pPr>
              <a:buFont typeface="Wingdings" pitchFamily="2" charset="2"/>
              <a:buChar char="ü"/>
              <a:defRPr/>
            </a:pPr>
            <a:r>
              <a:rPr lang="ru-RU" dirty="0" smtClean="0">
                <a:latin typeface="Times New Roman" pitchFamily="18" charset="0"/>
                <a:cs typeface="Times New Roman" pitchFamily="18" charset="0"/>
              </a:rPr>
              <a:t>бесплодие </a:t>
            </a:r>
            <a:endParaRPr lang="ru-RU"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image.shutterstock.com/z/stock-vector-obesity-and-overweight-infographic-effects-on-health-medical-infographic-set-elements-and-378388768.jpg"/>
          <p:cNvPicPr>
            <a:picLocks noGrp="1" noChangeAspect="1" noChangeArrowheads="1"/>
          </p:cNvPicPr>
          <p:nvPr>
            <p:ph idx="1"/>
          </p:nvPr>
        </p:nvPicPr>
        <p:blipFill>
          <a:blip r:embed="rId2" cstate="print"/>
          <a:srcRect b="9196"/>
          <a:stretch>
            <a:fillRect/>
          </a:stretch>
        </p:blipFill>
        <p:spPr bwMode="auto">
          <a:xfrm>
            <a:off x="0" y="0"/>
            <a:ext cx="9144000" cy="68580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5" descr="http://fb.ru/media/i/7/9/1/1/i/7911.jpg"/>
          <p:cNvPicPr>
            <a:picLocks noChangeAspect="1" noChangeArrowheads="1"/>
          </p:cNvPicPr>
          <p:nvPr/>
        </p:nvPicPr>
        <p:blipFill>
          <a:blip r:embed="rId2" cstate="print"/>
          <a:srcRect/>
          <a:stretch>
            <a:fillRect/>
          </a:stretch>
        </p:blipFill>
        <p:spPr bwMode="auto">
          <a:xfrm>
            <a:off x="1828800" y="3276600"/>
            <a:ext cx="5334000" cy="3099083"/>
          </a:xfrm>
          <a:prstGeom prst="rect">
            <a:avLst/>
          </a:prstGeom>
          <a:ln>
            <a:noFill/>
          </a:ln>
          <a:effectLst>
            <a:softEdge rad="112500"/>
          </a:effectLst>
        </p:spPr>
      </p:pic>
      <p:sp>
        <p:nvSpPr>
          <p:cNvPr id="3" name="Содержимое 2"/>
          <p:cNvSpPr>
            <a:spLocks noGrp="1"/>
          </p:cNvSpPr>
          <p:nvPr>
            <p:ph idx="1"/>
          </p:nvPr>
        </p:nvSpPr>
        <p:spPr>
          <a:xfrm>
            <a:off x="457200" y="1600200"/>
            <a:ext cx="8686800" cy="4525963"/>
          </a:xfrm>
        </p:spPr>
        <p:txBody>
          <a:bodyPr/>
          <a:lstStyle/>
          <a:p>
            <a:pPr>
              <a:buNone/>
            </a:pPr>
            <a:r>
              <a:rPr lang="ru-RU" sz="2800" b="1" i="1" dirty="0" smtClean="0">
                <a:latin typeface="Times New Roman" pitchFamily="18" charset="0"/>
                <a:cs typeface="Times New Roman" pitchFamily="18" charset="0"/>
              </a:rPr>
              <a:t>   Во всем мире ожирение приняло форму эпидемии: </a:t>
            </a:r>
            <a:r>
              <a:rPr lang="ru-RU" sz="2800" dirty="0" smtClean="0">
                <a:latin typeface="Times New Roman" pitchFamily="18" charset="0"/>
                <a:cs typeface="Times New Roman" pitchFamily="18" charset="0"/>
              </a:rPr>
              <a:t>ежегодно, по меньшей мере, 2,8 миллиона человек умирает в результате излишнего веса или ожирения</a:t>
            </a:r>
            <a:endParaRPr lang="ru-RU" altLang="ru-RU" sz="2800" dirty="0" smtClean="0">
              <a:latin typeface="Times New Roman" pitchFamily="18" charset="0"/>
              <a:cs typeface="Times New Roman" pitchFamily="18" charset="0"/>
            </a:endParaRPr>
          </a:p>
          <a:p>
            <a:endParaRPr lang="ru-RU" dirty="0"/>
          </a:p>
        </p:txBody>
      </p:sp>
      <p:sp>
        <p:nvSpPr>
          <p:cNvPr id="2" name="Заголовок 1"/>
          <p:cNvSpPr>
            <a:spLocks noGrp="1"/>
          </p:cNvSpPr>
          <p:nvPr>
            <p:ph type="title"/>
          </p:nvPr>
        </p:nvSpPr>
        <p:spPr/>
        <p:txBody>
          <a:bodyPr/>
          <a:lstStyle/>
          <a:p>
            <a:pPr algn="ctr"/>
            <a:r>
              <a:rPr lang="ru-RU" sz="4000" i="1" dirty="0" smtClean="0">
                <a:latin typeface="Cambria Math" pitchFamily="18" charset="0"/>
                <a:ea typeface="Cambria Math" pitchFamily="18" charset="0"/>
              </a:rPr>
              <a:t>Только  факты!</a:t>
            </a:r>
            <a:endParaRPr lang="ru-RU" i="1" dirty="0">
              <a:latin typeface="Cambria Math" pitchFamily="18" charset="0"/>
              <a:ea typeface="Cambria Math" pitchFamily="18" charset="0"/>
            </a:endParaRPr>
          </a:p>
        </p:txBody>
      </p:sp>
      <p:pic>
        <p:nvPicPr>
          <p:cNvPr id="15362" name="Picture 2" descr="https://s3.pixers.pics/pixers/700/FO/72/50/47/28/700_FO72504728_3e74f1d07f599f6266ab5d1ab2ef58c8.jpg"/>
          <p:cNvPicPr>
            <a:picLocks noChangeAspect="1" noChangeArrowheads="1"/>
          </p:cNvPicPr>
          <p:nvPr/>
        </p:nvPicPr>
        <p:blipFill>
          <a:blip r:embed="rId3" cstate="print"/>
          <a:srcRect/>
          <a:stretch>
            <a:fillRect/>
          </a:stretch>
        </p:blipFill>
        <p:spPr bwMode="auto">
          <a:xfrm>
            <a:off x="7543800" y="0"/>
            <a:ext cx="1390977" cy="1491093"/>
          </a:xfrm>
          <a:prstGeom prst="rect">
            <a:avLst/>
          </a:prstGeom>
          <a:noFill/>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healthjade.com/wp-content/uploads/2016/12/effects-of-obesity.jpeg"/>
          <p:cNvPicPr>
            <a:picLocks noGrp="1" noChangeAspect="1" noChangeArrowheads="1"/>
          </p:cNvPicPr>
          <p:nvPr>
            <p:ph idx="1"/>
          </p:nvPr>
        </p:nvPicPr>
        <p:blipFill>
          <a:blip r:embed="rId2" cstate="print"/>
          <a:srcRect/>
          <a:stretch>
            <a:fillRect/>
          </a:stretch>
        </p:blipFill>
        <p:spPr bwMode="auto">
          <a:xfrm>
            <a:off x="0" y="-1"/>
            <a:ext cx="9144000" cy="68601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95400"/>
            <a:ext cx="8229600" cy="4525963"/>
          </a:xfrm>
        </p:spPr>
        <p:txBody>
          <a:bodyPr>
            <a:normAutofit fontScale="92500" lnSpcReduction="20000"/>
          </a:bodyPr>
          <a:lstStyle/>
          <a:p>
            <a:pPr>
              <a:buFont typeface="Wingdings" pitchFamily="2" charset="2"/>
              <a:buChar char="q"/>
            </a:pPr>
            <a:r>
              <a:rPr lang="ru-RU" sz="2800" dirty="0" smtClean="0">
                <a:latin typeface="Times New Roman" pitchFamily="18" charset="0"/>
                <a:cs typeface="Times New Roman" pitchFamily="18" charset="0"/>
              </a:rPr>
              <a:t>всем пациентам с ожирением необходимо обеспечить оптимальную медицинскую помощь, </a:t>
            </a:r>
          </a:p>
          <a:p>
            <a:pPr>
              <a:buFont typeface="Wingdings" pitchFamily="2" charset="2"/>
              <a:buChar char="q"/>
            </a:pPr>
            <a:r>
              <a:rPr lang="ru-RU" sz="2800" dirty="0" smtClean="0">
                <a:latin typeface="Times New Roman" pitchFamily="18" charset="0"/>
                <a:cs typeface="Times New Roman" pitchFamily="18" charset="0"/>
              </a:rPr>
              <a:t>не проявлять дискриминации, не осуждать пациента за избыточный вес и ожирение, </a:t>
            </a:r>
          </a:p>
          <a:p>
            <a:pPr>
              <a:buFont typeface="Wingdings" pitchFamily="2" charset="2"/>
              <a:buChar char="q"/>
            </a:pPr>
            <a:r>
              <a:rPr lang="ru-RU" sz="2800" dirty="0" smtClean="0">
                <a:latin typeface="Times New Roman" pitchFamily="18" charset="0"/>
                <a:cs typeface="Times New Roman" pitchFamily="18" charset="0"/>
              </a:rPr>
              <a:t>постоянно напоминать пациенту о ведущей роли в его состоянии здорового образа жизни, даже если у пациента в последующем не будет отмечаться снижения веса. </a:t>
            </a:r>
          </a:p>
          <a:p>
            <a:pPr>
              <a:buFont typeface="Wingdings" pitchFamily="2" charset="2"/>
              <a:buChar char="q"/>
            </a:pPr>
            <a:r>
              <a:rPr lang="ru-RU" sz="2800" dirty="0" smtClean="0">
                <a:latin typeface="Times New Roman" pitchFamily="18" charset="0"/>
                <a:cs typeface="Times New Roman" pitchFamily="18" charset="0"/>
              </a:rPr>
              <a:t>не использовать «принуждающие» советы («вы должны сбросить вес»), но выяснить желает ли пациент обсудить вопросы, связанные с его избыточным весом и  влиянием ожирения на здоровье. </a:t>
            </a:r>
          </a:p>
          <a:p>
            <a:endParaRPr lang="ru-RU" sz="2800" dirty="0" smtClean="0"/>
          </a:p>
          <a:p>
            <a:endParaRPr lang="ru-RU" dirty="0"/>
          </a:p>
        </p:txBody>
      </p:sp>
      <p:sp>
        <p:nvSpPr>
          <p:cNvPr id="3" name="Заголовок 2"/>
          <p:cNvSpPr>
            <a:spLocks noGrp="1"/>
          </p:cNvSpPr>
          <p:nvPr>
            <p:ph type="title"/>
          </p:nvPr>
        </p:nvSpPr>
        <p:spPr>
          <a:xfrm>
            <a:off x="457200" y="304800"/>
            <a:ext cx="8229600" cy="838200"/>
          </a:xfrm>
        </p:spPr>
        <p:txBody>
          <a:bodyPr>
            <a:normAutofit fontScale="90000"/>
          </a:bodyPr>
          <a:lstStyle/>
          <a:p>
            <a:pPr algn="ctr"/>
            <a:r>
              <a:rPr lang="ru-RU" sz="3200" dirty="0" smtClean="0">
                <a:latin typeface="Times New Roman" pitchFamily="18" charset="0"/>
                <a:cs typeface="Times New Roman" pitchFamily="18" charset="0"/>
              </a:rPr>
              <a:t>Общие вопросы ведения пациентов с избыточным весом и ожирением</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t.depositphotos.com/1654249/1263/i/950/depositphotos_12630654-stock-photo-3d-man-showing-thumbs-up.jpg"/>
          <p:cNvPicPr>
            <a:picLocks noChangeAspect="1" noChangeArrowheads="1"/>
          </p:cNvPicPr>
          <p:nvPr/>
        </p:nvPicPr>
        <p:blipFill>
          <a:blip r:embed="rId2" cstate="print"/>
          <a:srcRect/>
          <a:stretch>
            <a:fillRect/>
          </a:stretch>
        </p:blipFill>
        <p:spPr bwMode="auto">
          <a:xfrm>
            <a:off x="203200" y="1676400"/>
            <a:ext cx="3657600" cy="2743200"/>
          </a:xfrm>
          <a:prstGeom prst="rect">
            <a:avLst/>
          </a:prstGeom>
          <a:ln>
            <a:noFill/>
          </a:ln>
          <a:effectLst>
            <a:softEdge rad="112500"/>
          </a:effectLst>
        </p:spPr>
      </p:pic>
      <p:sp>
        <p:nvSpPr>
          <p:cNvPr id="2" name="Содержимое 1"/>
          <p:cNvSpPr>
            <a:spLocks noGrp="1"/>
          </p:cNvSpPr>
          <p:nvPr>
            <p:ph idx="1"/>
          </p:nvPr>
        </p:nvSpPr>
        <p:spPr>
          <a:xfrm>
            <a:off x="3429000" y="1481328"/>
            <a:ext cx="5486400" cy="5376672"/>
          </a:xfrm>
        </p:spPr>
        <p:txBody>
          <a:bodyPr>
            <a:normAutofit lnSpcReduction="10000"/>
          </a:bodyPr>
          <a:lstStyle/>
          <a:p>
            <a:pPr>
              <a:buFont typeface="Wingdings" pitchFamily="2" charset="2"/>
              <a:buChar char="q"/>
            </a:pPr>
            <a:r>
              <a:rPr lang="ru-RU" sz="2800" dirty="0" smtClean="0">
                <a:latin typeface="Times New Roman" pitchFamily="18" charset="0"/>
                <a:cs typeface="Times New Roman" pitchFamily="18" charset="0"/>
              </a:rPr>
              <a:t>оценить готовность пациента к снижению веса, </a:t>
            </a:r>
          </a:p>
          <a:p>
            <a:pPr>
              <a:buFont typeface="Wingdings" pitchFamily="2" charset="2"/>
              <a:buChar char="q"/>
            </a:pPr>
            <a:r>
              <a:rPr lang="ru-RU" sz="2800" dirty="0" smtClean="0">
                <a:latin typeface="Times New Roman" pitchFamily="18" charset="0"/>
                <a:cs typeface="Times New Roman" pitchFamily="18" charset="0"/>
              </a:rPr>
              <a:t>его ожидания (сроки и степень снижения веса), </a:t>
            </a:r>
          </a:p>
          <a:p>
            <a:pPr>
              <a:buFont typeface="Wingdings" pitchFamily="2" charset="2"/>
              <a:buChar char="q"/>
            </a:pPr>
            <a:r>
              <a:rPr lang="ru-RU" sz="2800" dirty="0" smtClean="0">
                <a:latin typeface="Times New Roman" pitchFamily="18" charset="0"/>
                <a:cs typeface="Times New Roman" pitchFamily="18" charset="0"/>
              </a:rPr>
              <a:t>мотивацию для снижения веса, </a:t>
            </a:r>
          </a:p>
          <a:p>
            <a:pPr>
              <a:buFont typeface="Wingdings" pitchFamily="2" charset="2"/>
              <a:buChar char="q"/>
            </a:pPr>
            <a:r>
              <a:rPr lang="ru-RU" sz="2800" dirty="0" smtClean="0">
                <a:latin typeface="Times New Roman" pitchFamily="18" charset="0"/>
                <a:cs typeface="Times New Roman" pitchFamily="18" charset="0"/>
              </a:rPr>
              <a:t>результаты предыдущих попыток снижения веса, </a:t>
            </a:r>
          </a:p>
          <a:p>
            <a:pPr>
              <a:buFont typeface="Wingdings" pitchFamily="2" charset="2"/>
              <a:buChar char="q"/>
            </a:pPr>
            <a:r>
              <a:rPr lang="ru-RU" sz="2800" dirty="0" smtClean="0">
                <a:latin typeface="Times New Roman" pitchFamily="18" charset="0"/>
                <a:cs typeface="Times New Roman" pitchFamily="18" charset="0"/>
              </a:rPr>
              <a:t>ожидаемую поддержку от семьи и друзей, </a:t>
            </a:r>
          </a:p>
          <a:p>
            <a:pPr>
              <a:buFont typeface="Wingdings" pitchFamily="2" charset="2"/>
              <a:buChar char="q"/>
            </a:pPr>
            <a:r>
              <a:rPr lang="ru-RU" sz="2800" dirty="0" smtClean="0">
                <a:latin typeface="Times New Roman" pitchFamily="18" charset="0"/>
                <a:cs typeface="Times New Roman" pitchFamily="18" charset="0"/>
              </a:rPr>
              <a:t>степень понимания рисков и выгод, </a:t>
            </a:r>
          </a:p>
          <a:p>
            <a:pPr>
              <a:buFont typeface="Wingdings" pitchFamily="2" charset="2"/>
              <a:buChar char="q"/>
            </a:pPr>
            <a:r>
              <a:rPr lang="ru-RU" sz="2800" dirty="0" smtClean="0">
                <a:latin typeface="Times New Roman" pitchFamily="18" charset="0"/>
                <a:cs typeface="Times New Roman" pitchFamily="18" charset="0"/>
              </a:rPr>
              <a:t> WGO (2011) </a:t>
            </a:r>
          </a:p>
          <a:p>
            <a:endParaRPr lang="ru-RU" dirty="0"/>
          </a:p>
        </p:txBody>
      </p:sp>
      <p:sp>
        <p:nvSpPr>
          <p:cNvPr id="3" name="Заголовок 2"/>
          <p:cNvSpPr>
            <a:spLocks noGrp="1"/>
          </p:cNvSpPr>
          <p:nvPr>
            <p:ph type="title"/>
          </p:nvPr>
        </p:nvSpPr>
        <p:spPr/>
        <p:txBody>
          <a:bodyPr>
            <a:normAutofit/>
          </a:bodyPr>
          <a:lstStyle/>
          <a:p>
            <a:pPr algn="ctr"/>
            <a:r>
              <a:rPr lang="ru-RU" sz="2800" dirty="0" smtClean="0">
                <a:latin typeface="Times New Roman" pitchFamily="18" charset="0"/>
                <a:cs typeface="Times New Roman" pitchFamily="18" charset="0"/>
              </a:rPr>
              <a:t>Общие вопросы ведения пациентов с избыточным весом и ожирением</a:t>
            </a:r>
            <a:endParaRPr lang="ru-RU" sz="2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14400"/>
            <a:ext cx="8229600" cy="5105400"/>
          </a:xfrm>
        </p:spPr>
        <p:txBody>
          <a:bodyPr>
            <a:normAutofit fontScale="92500" lnSpcReduction="10000"/>
          </a:bodyPr>
          <a:lstStyle/>
          <a:p>
            <a:pPr algn="ctr">
              <a:buNone/>
            </a:pPr>
            <a:r>
              <a:rPr lang="ru-RU" sz="2800" b="1" i="1" dirty="0" smtClean="0">
                <a:solidFill>
                  <a:srgbClr val="002060"/>
                </a:solidFill>
                <a:latin typeface="Times New Roman" pitchFamily="18" charset="0"/>
                <a:cs typeface="Times New Roman" pitchFamily="18" charset="0"/>
              </a:rPr>
              <a:t>При коррекции веса следует иметь ввиду различие в целях проводимого лечения</a:t>
            </a:r>
            <a:r>
              <a:rPr lang="ru-RU" sz="2800" dirty="0" smtClean="0">
                <a:latin typeface="Times New Roman" pitchFamily="18" charset="0"/>
                <a:cs typeface="Times New Roman" pitchFamily="18" charset="0"/>
              </a:rPr>
              <a:t>: </a:t>
            </a:r>
          </a:p>
          <a:p>
            <a:pPr>
              <a:buFont typeface="Wingdings" pitchFamily="2" charset="2"/>
              <a:buChar char="q"/>
            </a:pPr>
            <a:r>
              <a:rPr lang="ru-RU" sz="2800" dirty="0" smtClean="0">
                <a:latin typeface="Times New Roman" pitchFamily="18" charset="0"/>
                <a:cs typeface="Times New Roman" pitchFamily="18" charset="0"/>
              </a:rPr>
              <a:t>косметическая цель (желание пациента достигнуть определённого веса тела) </a:t>
            </a:r>
          </a:p>
          <a:p>
            <a:pPr>
              <a:buFont typeface="Wingdings" pitchFamily="2" charset="2"/>
              <a:buChar char="q"/>
            </a:pPr>
            <a:r>
              <a:rPr lang="ru-RU" sz="2800" dirty="0" smtClean="0">
                <a:latin typeface="Times New Roman" pitchFamily="18" charset="0"/>
                <a:cs typeface="Times New Roman" pitchFamily="18" charset="0"/>
              </a:rPr>
              <a:t>улучшение качества жизни, профилактика и лечение ассоциированных с ожирением  заболеваний. </a:t>
            </a:r>
          </a:p>
          <a:p>
            <a:pPr>
              <a:buFont typeface="Wingdings" pitchFamily="2" charset="2"/>
              <a:buChar char="q"/>
            </a:pPr>
            <a:r>
              <a:rPr lang="ru-RU" sz="2800" dirty="0" smtClean="0">
                <a:latin typeface="Times New Roman" pitchFamily="18" charset="0"/>
                <a:cs typeface="Times New Roman" pitchFamily="18" charset="0"/>
              </a:rPr>
              <a:t>В большинстве рекомендаций хорошим целевым эффектом с точки зрения здоровья, считается </a:t>
            </a:r>
          </a:p>
          <a:p>
            <a:pPr>
              <a:buFont typeface="Wingdings" pitchFamily="2" charset="2"/>
              <a:buChar char="q"/>
            </a:pPr>
            <a:r>
              <a:rPr lang="ru-RU" sz="2800" dirty="0" smtClean="0">
                <a:latin typeface="Times New Roman" pitchFamily="18" charset="0"/>
                <a:cs typeface="Times New Roman" pitchFamily="18" charset="0"/>
              </a:rPr>
              <a:t>снижение веса на 3-10% в течение 6 месяцев и последующее его удержание. </a:t>
            </a:r>
          </a:p>
          <a:p>
            <a:pPr>
              <a:buFont typeface="Wingdings" pitchFamily="2" charset="2"/>
              <a:buChar char="q"/>
            </a:pPr>
            <a:r>
              <a:rPr lang="ru-RU" sz="2800" dirty="0" smtClean="0">
                <a:latin typeface="Times New Roman" pitchFamily="18" charset="0"/>
                <a:cs typeface="Times New Roman" pitchFamily="18" charset="0"/>
              </a:rPr>
              <a:t> При ИМТ более 35 кг/м2 и наличии </a:t>
            </a:r>
            <a:r>
              <a:rPr lang="ru-RU" sz="2800" dirty="0" err="1" smtClean="0">
                <a:latin typeface="Times New Roman" pitchFamily="18" charset="0"/>
                <a:cs typeface="Times New Roman" pitchFamily="18" charset="0"/>
              </a:rPr>
              <a:t>коморбидной</a:t>
            </a:r>
            <a:r>
              <a:rPr lang="ru-RU" sz="2800" dirty="0" smtClean="0">
                <a:latin typeface="Times New Roman" pitchFamily="18" charset="0"/>
                <a:cs typeface="Times New Roman" pitchFamily="18" charset="0"/>
              </a:rPr>
              <a:t> патологии - снижение веса более, чем на  10%</a:t>
            </a:r>
          </a:p>
          <a:p>
            <a:pPr>
              <a:buFont typeface="Wingdings" pitchFamily="2" charset="2"/>
              <a:buChar char="q"/>
            </a:pPr>
            <a:r>
              <a:rPr lang="ru-RU" sz="2800" dirty="0" smtClean="0">
                <a:latin typeface="Times New Roman" pitchFamily="18" charset="0"/>
                <a:cs typeface="Times New Roman" pitchFamily="18" charset="0"/>
              </a:rPr>
              <a:t>при </a:t>
            </a:r>
            <a:r>
              <a:rPr lang="ru-RU" sz="2800" smtClean="0">
                <a:latin typeface="Times New Roman" pitchFamily="18" charset="0"/>
                <a:cs typeface="Times New Roman" pitchFamily="18" charset="0"/>
              </a:rPr>
              <a:t>ИМТ - </a:t>
            </a:r>
            <a:r>
              <a:rPr lang="ru-RU" sz="2800" dirty="0" smtClean="0">
                <a:latin typeface="Times New Roman" pitchFamily="18" charset="0"/>
                <a:cs typeface="Times New Roman" pitchFamily="18" charset="0"/>
              </a:rPr>
              <a:t>40 кг/м2 на 20-25%. (AAСE/ACE, 2014) </a:t>
            </a:r>
          </a:p>
          <a:p>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533400" y="0"/>
            <a:ext cx="8229600" cy="792162"/>
          </a:xfrm>
        </p:spPr>
        <p:txBody>
          <a:bodyPr>
            <a:normAutofit/>
          </a:bodyPr>
          <a:lstStyle/>
          <a:p>
            <a:pPr algn="ctr"/>
            <a:r>
              <a:rPr lang="ru-RU" sz="2800" i="1" dirty="0" smtClean="0">
                <a:latin typeface="Times New Roman" pitchFamily="18" charset="0"/>
                <a:cs typeface="Times New Roman" pitchFamily="18" charset="0"/>
              </a:rPr>
              <a:t>Целевые </a:t>
            </a:r>
            <a:r>
              <a:rPr lang="ru-RU" sz="2800" i="1" dirty="0" smtClean="0">
                <a:effectLst/>
                <a:latin typeface="Times New Roman" pitchFamily="18" charset="0"/>
                <a:cs typeface="Times New Roman" pitchFamily="18" charset="0"/>
              </a:rPr>
              <a:t>критерии</a:t>
            </a:r>
            <a:r>
              <a:rPr lang="ru-RU" sz="2800" i="1" dirty="0" smtClean="0">
                <a:latin typeface="Times New Roman" pitchFamily="18" charset="0"/>
                <a:cs typeface="Times New Roman" pitchFamily="18" charset="0"/>
              </a:rPr>
              <a:t> снижения веса. </a:t>
            </a:r>
            <a:endParaRPr lang="ru-RU" sz="28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04800" y="914400"/>
            <a:ext cx="8839200" cy="5562600"/>
          </a:xfrm>
        </p:spPr>
        <p:txBody>
          <a:bodyPr>
            <a:normAutofit lnSpcReduction="10000"/>
          </a:bodyPr>
          <a:lstStyle/>
          <a:p>
            <a:pPr>
              <a:buFont typeface="Wingdings" pitchFamily="2" charset="2"/>
              <a:buChar char="q"/>
            </a:pPr>
            <a:r>
              <a:rPr lang="ru-RU" sz="2000" b="1" i="1" dirty="0" smtClean="0">
                <a:solidFill>
                  <a:srgbClr val="002060"/>
                </a:solidFill>
                <a:latin typeface="Times New Roman" pitchFamily="18" charset="0"/>
                <a:cs typeface="Times New Roman" pitchFamily="18" charset="0"/>
              </a:rPr>
              <a:t>Весь период лечения делят на 2 этапа: </a:t>
            </a:r>
          </a:p>
          <a:p>
            <a:pPr>
              <a:buFont typeface="Wingdings" pitchFamily="2" charset="2"/>
              <a:buChar char="ü"/>
            </a:pPr>
            <a:r>
              <a:rPr lang="ru-RU" sz="2000" dirty="0" smtClean="0">
                <a:latin typeface="Times New Roman" pitchFamily="18" charset="0"/>
                <a:cs typeface="Times New Roman" pitchFamily="18" charset="0"/>
              </a:rPr>
              <a:t>снижения (3-6 </a:t>
            </a:r>
            <a:r>
              <a:rPr lang="ru-RU" sz="2000" dirty="0" err="1" smtClean="0">
                <a:latin typeface="Times New Roman" pitchFamily="18" charset="0"/>
                <a:cs typeface="Times New Roman" pitchFamily="18" charset="0"/>
              </a:rPr>
              <a:t>мес</a:t>
            </a:r>
            <a:r>
              <a:rPr lang="ru-RU" sz="2000" dirty="0" smtClean="0">
                <a:latin typeface="Times New Roman" pitchFamily="18" charset="0"/>
                <a:cs typeface="Times New Roman" pitchFamily="18" charset="0"/>
              </a:rPr>
              <a:t>) ; </a:t>
            </a:r>
          </a:p>
          <a:p>
            <a:pPr>
              <a:buFont typeface="Wingdings" pitchFamily="2" charset="2"/>
              <a:buChar char="ü"/>
            </a:pPr>
            <a:r>
              <a:rPr lang="ru-RU" sz="2000" dirty="0" smtClean="0">
                <a:latin typeface="Times New Roman" pitchFamily="18" charset="0"/>
                <a:cs typeface="Times New Roman" pitchFamily="18" charset="0"/>
              </a:rPr>
              <a:t>стабилизации (6-12 </a:t>
            </a:r>
            <a:r>
              <a:rPr lang="ru-RU" sz="2000" dirty="0" err="1" smtClean="0">
                <a:latin typeface="Times New Roman" pitchFamily="18" charset="0"/>
                <a:cs typeface="Times New Roman" pitchFamily="18" charset="0"/>
              </a:rPr>
              <a:t>мес</a:t>
            </a:r>
            <a:r>
              <a:rPr lang="ru-RU" sz="2000" dirty="0" smtClean="0">
                <a:latin typeface="Times New Roman" pitchFamily="18" charset="0"/>
                <a:cs typeface="Times New Roman" pitchFamily="18" charset="0"/>
              </a:rPr>
              <a:t>) массы тела; </a:t>
            </a:r>
          </a:p>
          <a:p>
            <a:pPr>
              <a:buFont typeface="Wingdings" pitchFamily="2" charset="2"/>
              <a:buChar char="q"/>
            </a:pPr>
            <a:r>
              <a:rPr lang="ru-RU" sz="2000" b="1" i="1" dirty="0" smtClean="0">
                <a:solidFill>
                  <a:srgbClr val="002060"/>
                </a:solidFill>
                <a:latin typeface="Times New Roman" pitchFamily="18" charset="0"/>
                <a:cs typeface="Times New Roman" pitchFamily="18" charset="0"/>
              </a:rPr>
              <a:t>На данном этапе необходимо выработать стратегию лечения: </a:t>
            </a:r>
            <a:r>
              <a:rPr lang="ru-RU" sz="2000" dirty="0" smtClean="0">
                <a:latin typeface="Times New Roman" pitchFamily="18" charset="0"/>
                <a:cs typeface="Times New Roman" pitchFamily="18" charset="0"/>
              </a:rPr>
              <a:t>некоторые пациенты отказываются от снижения массы тела, для них методом выбора является предупреждение дальнейшего набора веса. </a:t>
            </a:r>
          </a:p>
          <a:p>
            <a:pPr>
              <a:buFont typeface="Wingdings" pitchFamily="2" charset="2"/>
              <a:buChar char="q"/>
            </a:pPr>
            <a:r>
              <a:rPr lang="ru-RU" sz="2000" dirty="0" smtClean="0">
                <a:latin typeface="Times New Roman" pitchFamily="18" charset="0"/>
                <a:cs typeface="Times New Roman" pitchFamily="18" charset="0"/>
              </a:rPr>
              <a:t>Основными компонентами лечения являются: </a:t>
            </a:r>
          </a:p>
          <a:p>
            <a:pPr>
              <a:buFont typeface="Wingdings" pitchFamily="2" charset="2"/>
              <a:buChar char="ü"/>
            </a:pPr>
            <a:r>
              <a:rPr lang="ru-RU" sz="2000" dirty="0" smtClean="0">
                <a:latin typeface="Times New Roman" pitchFamily="18" charset="0"/>
                <a:cs typeface="Times New Roman" pitchFamily="18" charset="0"/>
              </a:rPr>
              <a:t>Диета; </a:t>
            </a:r>
          </a:p>
          <a:p>
            <a:pPr>
              <a:buFont typeface="Wingdings" pitchFamily="2" charset="2"/>
              <a:buChar char="ü"/>
            </a:pPr>
            <a:r>
              <a:rPr lang="ru-RU" sz="2000" dirty="0" smtClean="0">
                <a:latin typeface="Times New Roman" pitchFamily="18" charset="0"/>
                <a:cs typeface="Times New Roman" pitchFamily="18" charset="0"/>
              </a:rPr>
              <a:t>физические нагрузки;</a:t>
            </a:r>
          </a:p>
          <a:p>
            <a:pPr>
              <a:buFont typeface="Wingdings" pitchFamily="2" charset="2"/>
              <a:buChar char="ü"/>
            </a:pPr>
            <a:r>
              <a:rPr lang="ru-RU" sz="2000" dirty="0" smtClean="0">
                <a:latin typeface="Times New Roman" pitchFamily="18" charset="0"/>
                <a:cs typeface="Times New Roman" pitchFamily="18" charset="0"/>
              </a:rPr>
              <a:t> поведенческая терапия;</a:t>
            </a:r>
          </a:p>
          <a:p>
            <a:pPr>
              <a:buNone/>
            </a:pPr>
            <a:r>
              <a:rPr lang="ru-RU" sz="2000" b="1" i="1" dirty="0" smtClean="0">
                <a:solidFill>
                  <a:srgbClr val="002060"/>
                </a:solidFill>
                <a:latin typeface="Times New Roman" pitchFamily="18" charset="0"/>
                <a:cs typeface="Times New Roman" pitchFamily="18" charset="0"/>
              </a:rPr>
              <a:t>1)Решение вопроса: в каком лечении нуждается пациент?</a:t>
            </a:r>
          </a:p>
          <a:p>
            <a:pPr>
              <a:buFont typeface="Wingdings" pitchFamily="2" charset="2"/>
              <a:buChar char="ü"/>
            </a:pPr>
            <a:r>
              <a:rPr lang="ru-RU" sz="2000" dirty="0" smtClean="0">
                <a:latin typeface="Times New Roman" pitchFamily="18" charset="0"/>
                <a:cs typeface="Times New Roman" pitchFamily="18" charset="0"/>
              </a:rPr>
              <a:t>диетические рекомендации,</a:t>
            </a:r>
          </a:p>
          <a:p>
            <a:pPr>
              <a:buFont typeface="Wingdings" pitchFamily="2" charset="2"/>
              <a:buChar char="ü"/>
            </a:pPr>
            <a:r>
              <a:rPr lang="ru-RU" sz="2000" dirty="0" smtClean="0">
                <a:latin typeface="Times New Roman" pitchFamily="18" charset="0"/>
                <a:cs typeface="Times New Roman" pitchFamily="18" charset="0"/>
              </a:rPr>
              <a:t> физическая активность, поведенческая терапия</a:t>
            </a:r>
          </a:p>
          <a:p>
            <a:pPr>
              <a:buFont typeface="Wingdings" pitchFamily="2" charset="2"/>
              <a:buChar char="ü"/>
            </a:pPr>
            <a:r>
              <a:rPr lang="ru-RU" sz="2000" dirty="0" smtClean="0">
                <a:latin typeface="Times New Roman" pitchFamily="18" charset="0"/>
                <a:cs typeface="Times New Roman" pitchFamily="18" charset="0"/>
              </a:rPr>
              <a:t>диета + медикаментозное лечение</a:t>
            </a:r>
          </a:p>
          <a:p>
            <a:pPr>
              <a:buFont typeface="Wingdings" pitchFamily="2" charset="2"/>
              <a:buChar char="ü"/>
            </a:pPr>
            <a:r>
              <a:rPr lang="ru-RU" sz="2000" dirty="0" smtClean="0">
                <a:latin typeface="Times New Roman" pitchFamily="18" charset="0"/>
                <a:cs typeface="Times New Roman" pitchFamily="18" charset="0"/>
              </a:rPr>
              <a:t>диета + хирургическое лечение</a:t>
            </a:r>
          </a:p>
          <a:p>
            <a:pPr>
              <a:buFont typeface="Wingdings" pitchFamily="2" charset="2"/>
              <a:buChar char="q"/>
            </a:pPr>
            <a:r>
              <a:rPr lang="ru-RU" sz="2000" b="1" i="1" dirty="0" smtClean="0">
                <a:solidFill>
                  <a:srgbClr val="002060"/>
                </a:solidFill>
                <a:latin typeface="Times New Roman" pitchFamily="18" charset="0"/>
                <a:cs typeface="Times New Roman" pitchFamily="18" charset="0"/>
              </a:rPr>
              <a:t>Протокол диагностики РК 2017</a:t>
            </a:r>
            <a:endParaRPr lang="ru-RU" sz="2000" b="1" i="1" dirty="0">
              <a:solidFill>
                <a:srgbClr val="002060"/>
              </a:solidFill>
              <a:latin typeface="Times New Roman" pitchFamily="18" charset="0"/>
              <a:cs typeface="Times New Roman" pitchFamily="18" charset="0"/>
            </a:endParaRPr>
          </a:p>
        </p:txBody>
      </p:sp>
      <p:sp>
        <p:nvSpPr>
          <p:cNvPr id="3" name="Заголовок 2"/>
          <p:cNvSpPr>
            <a:spLocks noGrp="1"/>
          </p:cNvSpPr>
          <p:nvPr>
            <p:ph type="title"/>
          </p:nvPr>
        </p:nvSpPr>
        <p:spPr>
          <a:xfrm>
            <a:off x="609600" y="228600"/>
            <a:ext cx="8229600" cy="533400"/>
          </a:xfrm>
        </p:spPr>
        <p:txBody>
          <a:bodyPr>
            <a:normAutofit fontScale="90000"/>
          </a:bodyPr>
          <a:lstStyle/>
          <a:p>
            <a:pPr algn="ctr"/>
            <a:r>
              <a:rPr lang="ru-RU" sz="3600" i="1" dirty="0" err="1" smtClean="0">
                <a:latin typeface="Times New Roman" pitchFamily="18" charset="0"/>
                <a:cs typeface="Times New Roman" pitchFamily="18" charset="0"/>
              </a:rPr>
              <a:t>Немедикаментозное</a:t>
            </a:r>
            <a:r>
              <a:rPr lang="ru-RU" sz="3600" i="1" dirty="0" smtClean="0">
                <a:latin typeface="Times New Roman" pitchFamily="18" charset="0"/>
                <a:cs typeface="Times New Roman" pitchFamily="18" charset="0"/>
              </a:rPr>
              <a:t> лечение</a:t>
            </a:r>
            <a:endParaRPr lang="ru-RU" sz="36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im0-tub-kz.yandex.net/i?id=7848f431e1a3eefd47f91bc406190b2d-l&amp;n=13"/>
          <p:cNvPicPr/>
          <p:nvPr/>
        </p:nvPicPr>
        <p:blipFill>
          <a:blip r:embed="rId2" cstate="print"/>
          <a:srcRect/>
          <a:stretch>
            <a:fillRect/>
          </a:stretch>
        </p:blipFill>
        <p:spPr bwMode="auto">
          <a:xfrm>
            <a:off x="0" y="1143000"/>
            <a:ext cx="4800600" cy="3505200"/>
          </a:xfrm>
          <a:prstGeom prst="rect">
            <a:avLst/>
          </a:prstGeom>
          <a:noFill/>
          <a:ln w="9525">
            <a:noFill/>
            <a:miter lim="800000"/>
            <a:headEnd/>
            <a:tailEnd/>
          </a:ln>
        </p:spPr>
      </p:pic>
      <p:sp>
        <p:nvSpPr>
          <p:cNvPr id="2" name="Содержимое 1"/>
          <p:cNvSpPr>
            <a:spLocks noGrp="1"/>
          </p:cNvSpPr>
          <p:nvPr>
            <p:ph idx="1"/>
          </p:nvPr>
        </p:nvSpPr>
        <p:spPr>
          <a:xfrm>
            <a:off x="4267200" y="228600"/>
            <a:ext cx="4876800" cy="5867400"/>
          </a:xfrm>
        </p:spPr>
        <p:txBody>
          <a:bodyPr>
            <a:normAutofit fontScale="77500" lnSpcReduction="20000"/>
          </a:bodyPr>
          <a:lstStyle/>
          <a:p>
            <a:pPr>
              <a:buNone/>
            </a:pPr>
            <a:r>
              <a:rPr lang="ru-RU" sz="2800" dirty="0" smtClean="0">
                <a:latin typeface="Times New Roman" pitchFamily="18" charset="0"/>
                <a:cs typeface="Times New Roman" pitchFamily="18" charset="0"/>
              </a:rPr>
              <a:t>2) Выяснить насколько мотивирован пациент? Какой результат он хочет получить? Какие усилия готов приложить?</a:t>
            </a:r>
          </a:p>
          <a:p>
            <a:pPr>
              <a:buNone/>
            </a:pPr>
            <a:r>
              <a:rPr lang="ru-RU" sz="2800" dirty="0" smtClean="0">
                <a:latin typeface="Times New Roman" pitchFamily="18" charset="0"/>
                <a:cs typeface="Times New Roman" pitchFamily="18" charset="0"/>
              </a:rPr>
              <a:t>3) Подбор оптимальной диеты. Рекомендуемая ВОЗ система питания предполагает</a:t>
            </a:r>
          </a:p>
          <a:p>
            <a:pPr>
              <a:buNone/>
            </a:pPr>
            <a:r>
              <a:rPr lang="ru-RU" sz="2800" dirty="0" smtClean="0">
                <a:latin typeface="Times New Roman" pitchFamily="18" charset="0"/>
                <a:cs typeface="Times New Roman" pitchFamily="18" charset="0"/>
              </a:rPr>
              <a:t> снижение общей калорийности и ограничение жира до 25-30% общей калорийности рациона.</a:t>
            </a:r>
          </a:p>
          <a:p>
            <a:pPr>
              <a:buFont typeface="Wingdings" pitchFamily="2" charset="2"/>
              <a:buChar char="q"/>
            </a:pPr>
            <a:r>
              <a:rPr lang="ru-RU" sz="2800" dirty="0" smtClean="0">
                <a:latin typeface="Times New Roman" pitchFamily="18" charset="0"/>
                <a:cs typeface="Times New Roman" pitchFamily="18" charset="0"/>
              </a:rPr>
              <a:t> Изменения в питании вводят постепенно, учитывая пищевые привычки пациента (национальные особенности), рассчитывают суточную потребность в энергии (600 ккал дефицит/</a:t>
            </a:r>
            <a:r>
              <a:rPr lang="ru-RU" sz="2800" dirty="0" err="1" smtClean="0">
                <a:latin typeface="Times New Roman" pitchFamily="18" charset="0"/>
                <a:cs typeface="Times New Roman" pitchFamily="18" charset="0"/>
              </a:rPr>
              <a:t>сут</a:t>
            </a:r>
            <a:r>
              <a:rPr lang="ru-RU" sz="2800" dirty="0" smtClean="0">
                <a:latin typeface="Times New Roman" pitchFamily="18" charset="0"/>
                <a:cs typeface="Times New Roman" pitchFamily="18" charset="0"/>
              </a:rPr>
              <a:t>: 1000 – 1200ккал  для женщин, 1000-1500 ккал  для мужчин). </a:t>
            </a:r>
          </a:p>
          <a:p>
            <a:pPr>
              <a:buNone/>
            </a:pPr>
            <a:r>
              <a:rPr lang="ru-RU" sz="2800" dirty="0" smtClean="0">
                <a:latin typeface="Times New Roman" pitchFamily="18" charset="0"/>
                <a:cs typeface="Times New Roman" pitchFamily="18" charset="0"/>
              </a:rPr>
              <a:t>    При ощущении голода возможно + 100 ккал. </a:t>
            </a:r>
          </a:p>
          <a:p>
            <a:endParaRPr lang="ru-RU" dirty="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epochtimes.com.ua/sites/default/files/field/image/10-2014/56954d232fac4529ab8ed904a7bdc62f.jpg"/>
          <p:cNvPicPr>
            <a:picLocks noChangeAspect="1" noChangeArrowheads="1"/>
          </p:cNvPicPr>
          <p:nvPr/>
        </p:nvPicPr>
        <p:blipFill>
          <a:blip r:embed="rId2" cstate="print"/>
          <a:srcRect/>
          <a:stretch>
            <a:fillRect/>
          </a:stretch>
        </p:blipFill>
        <p:spPr bwMode="auto">
          <a:xfrm>
            <a:off x="5943600" y="1828800"/>
            <a:ext cx="3200400" cy="3360420"/>
          </a:xfrm>
          <a:prstGeom prst="rect">
            <a:avLst/>
          </a:prstGeom>
          <a:noFill/>
        </p:spPr>
      </p:pic>
      <p:sp>
        <p:nvSpPr>
          <p:cNvPr id="2" name="Содержимое 1"/>
          <p:cNvSpPr>
            <a:spLocks noGrp="1"/>
          </p:cNvSpPr>
          <p:nvPr>
            <p:ph idx="1"/>
          </p:nvPr>
        </p:nvSpPr>
        <p:spPr>
          <a:xfrm>
            <a:off x="0" y="685800"/>
            <a:ext cx="6477000" cy="6019800"/>
          </a:xfrm>
        </p:spPr>
        <p:txBody>
          <a:bodyPr>
            <a:normAutofit fontScale="70000" lnSpcReduction="20000"/>
          </a:bodyPr>
          <a:lstStyle/>
          <a:p>
            <a:pPr algn="ctr">
              <a:buNone/>
            </a:pPr>
            <a:r>
              <a:rPr lang="ru-RU" sz="2800" b="1" dirty="0" smtClean="0">
                <a:solidFill>
                  <a:srgbClr val="002060"/>
                </a:solidFill>
                <a:latin typeface="Times New Roman" pitchFamily="18" charset="0"/>
                <a:cs typeface="Times New Roman" pitchFamily="18" charset="0"/>
              </a:rPr>
              <a:t>Классификация  диет  для  снижения  веса WOG (2011г) </a:t>
            </a:r>
            <a:r>
              <a:rPr lang="ru-RU" sz="2800" b="1" dirty="0" smtClean="0">
                <a:latin typeface="Times New Roman" pitchFamily="18" charset="0"/>
                <a:cs typeface="Times New Roman" pitchFamily="18" charset="0"/>
              </a:rPr>
              <a:t>: </a:t>
            </a:r>
          </a:p>
          <a:p>
            <a:pPr>
              <a:buFont typeface="Wingdings" pitchFamily="2" charset="2"/>
              <a:buChar char="ü"/>
            </a:pPr>
            <a:r>
              <a:rPr lang="ru-RU" sz="2800" b="1" dirty="0" smtClean="0">
                <a:latin typeface="Times New Roman" pitchFamily="18" charset="0"/>
                <a:cs typeface="Times New Roman" pitchFamily="18" charset="0"/>
              </a:rPr>
              <a:t>Диеты с низким содержанием жира </a:t>
            </a:r>
            <a:r>
              <a:rPr lang="ru-RU" sz="2800" dirty="0" smtClean="0">
                <a:latin typeface="Times New Roman" pitchFamily="18" charset="0"/>
                <a:cs typeface="Times New Roman" pitchFamily="18" charset="0"/>
              </a:rPr>
              <a:t>(результаты исследований эффективности противоречивы). </a:t>
            </a:r>
          </a:p>
          <a:p>
            <a:pPr>
              <a:buFont typeface="Wingdings" pitchFamily="2" charset="2"/>
              <a:buChar char="ü"/>
            </a:pPr>
            <a:r>
              <a:rPr lang="ru-RU" sz="2800" b="1" dirty="0" smtClean="0">
                <a:latin typeface="Times New Roman" pitchFamily="18" charset="0"/>
                <a:cs typeface="Times New Roman" pitchFamily="18" charset="0"/>
              </a:rPr>
              <a:t>с содержанием жира </a:t>
            </a:r>
            <a:r>
              <a:rPr lang="ru-RU" sz="2800" dirty="0" smtClean="0">
                <a:latin typeface="Times New Roman" pitchFamily="18" charset="0"/>
                <a:cs typeface="Times New Roman" pitchFamily="18" charset="0"/>
              </a:rPr>
              <a:t>(&lt;30% от общего суточного числа калорий) </a:t>
            </a:r>
          </a:p>
          <a:p>
            <a:pPr>
              <a:buFont typeface="Wingdings" pitchFamily="2" charset="2"/>
              <a:buChar char="ü"/>
            </a:pPr>
            <a:r>
              <a:rPr lang="ru-RU" sz="2800" b="1" dirty="0" smtClean="0">
                <a:latin typeface="Times New Roman" pitchFamily="18" charset="0"/>
                <a:cs typeface="Times New Roman" pitchFamily="18" charset="0"/>
              </a:rPr>
              <a:t>с очень низким содержанием жиров </a:t>
            </a:r>
            <a:r>
              <a:rPr lang="ru-RU" sz="2800" dirty="0" smtClean="0">
                <a:latin typeface="Times New Roman" pitchFamily="18" charset="0"/>
                <a:cs typeface="Times New Roman" pitchFamily="18" charset="0"/>
              </a:rPr>
              <a:t>(&lt;15% от общего количества калорий) - трудно переносятся в долгосрочной  перспективе. </a:t>
            </a:r>
          </a:p>
          <a:p>
            <a:pPr>
              <a:buFont typeface="Wingdings" pitchFamily="2" charset="2"/>
              <a:buChar char="ü"/>
            </a:pPr>
            <a:r>
              <a:rPr lang="ru-RU" sz="2800" b="1" dirty="0" err="1" smtClean="0">
                <a:latin typeface="Times New Roman" pitchFamily="18" charset="0"/>
                <a:cs typeface="Times New Roman" pitchFamily="18" charset="0"/>
              </a:rPr>
              <a:t>Низкоуглеводные</a:t>
            </a:r>
            <a:r>
              <a:rPr lang="ru-RU" sz="2800" b="1" dirty="0" smtClean="0">
                <a:latin typeface="Times New Roman" pitchFamily="18" charset="0"/>
                <a:cs typeface="Times New Roman" pitchFamily="18" charset="0"/>
              </a:rPr>
              <a:t> диеты </a:t>
            </a:r>
            <a:r>
              <a:rPr lang="ru-RU" sz="2800" dirty="0" smtClean="0">
                <a:latin typeface="Times New Roman" pitchFamily="18" charset="0"/>
                <a:cs typeface="Times New Roman" pitchFamily="18" charset="0"/>
              </a:rPr>
              <a:t>(&lt;60 г углеводов в день). </a:t>
            </a:r>
          </a:p>
          <a:p>
            <a:pPr>
              <a:buFont typeface="Wingdings" pitchFamily="2" charset="2"/>
              <a:buChar char="ü"/>
            </a:pPr>
            <a:r>
              <a:rPr lang="ru-RU" sz="2800" b="1" dirty="0" smtClean="0">
                <a:latin typeface="Times New Roman" pitchFamily="18" charset="0"/>
                <a:cs typeface="Times New Roman" pitchFamily="18" charset="0"/>
              </a:rPr>
              <a:t>Диеты с высоким содержанием клетчатки </a:t>
            </a:r>
            <a:r>
              <a:rPr lang="ru-RU" sz="2800" dirty="0" smtClean="0">
                <a:latin typeface="Times New Roman" pitchFamily="18" charset="0"/>
                <a:cs typeface="Times New Roman" pitchFamily="18" charset="0"/>
              </a:rPr>
              <a:t>(бобовые, овощи, </a:t>
            </a:r>
            <a:r>
              <a:rPr lang="ru-RU" sz="2800" dirty="0" err="1" smtClean="0">
                <a:latin typeface="Times New Roman" pitchFamily="18" charset="0"/>
                <a:cs typeface="Times New Roman" pitchFamily="18" charset="0"/>
              </a:rPr>
              <a:t>цельнозерновая</a:t>
            </a:r>
            <a:r>
              <a:rPr lang="ru-RU" sz="2800" dirty="0" smtClean="0">
                <a:latin typeface="Times New Roman" pitchFamily="18" charset="0"/>
                <a:cs typeface="Times New Roman" pitchFamily="18" charset="0"/>
              </a:rPr>
              <a:t> диета) </a:t>
            </a:r>
          </a:p>
          <a:p>
            <a:pPr>
              <a:buFont typeface="Wingdings" pitchFamily="2" charset="2"/>
              <a:buChar char="ü"/>
            </a:pPr>
            <a:r>
              <a:rPr lang="ru-RU" sz="2800" b="1" dirty="0" smtClean="0">
                <a:latin typeface="Times New Roman" pitchFamily="18" charset="0"/>
                <a:cs typeface="Times New Roman" pitchFamily="18" charset="0"/>
              </a:rPr>
              <a:t>Диета с низкой </a:t>
            </a:r>
            <a:r>
              <a:rPr lang="ru-RU" sz="2800" b="1" dirty="0" err="1" smtClean="0">
                <a:latin typeface="Times New Roman" pitchFamily="18" charset="0"/>
                <a:cs typeface="Times New Roman" pitchFamily="18" charset="0"/>
              </a:rPr>
              <a:t>гликемической</a:t>
            </a:r>
            <a:r>
              <a:rPr lang="ru-RU" sz="2800" b="1" dirty="0" smtClean="0">
                <a:latin typeface="Times New Roman" pitchFamily="18" charset="0"/>
                <a:cs typeface="Times New Roman" pitchFamily="18" charset="0"/>
              </a:rPr>
              <a:t> нагрузкой </a:t>
            </a:r>
            <a:r>
              <a:rPr lang="ru-RU" sz="2800" dirty="0" smtClean="0">
                <a:latin typeface="Times New Roman" pitchFamily="18" charset="0"/>
                <a:cs typeface="Times New Roman" pitchFamily="18" charset="0"/>
              </a:rPr>
              <a:t>(хорошая переносимость, способность улучшения липидного  профиля и снижение риска ССС). </a:t>
            </a:r>
          </a:p>
          <a:p>
            <a:pPr>
              <a:buFont typeface="Wingdings" pitchFamily="2" charset="2"/>
              <a:buChar char="ü"/>
            </a:pPr>
            <a:r>
              <a:rPr lang="ru-RU" sz="2800" b="1" dirty="0" smtClean="0">
                <a:latin typeface="Times New Roman" pitchFamily="18" charset="0"/>
                <a:cs typeface="Times New Roman" pitchFamily="18" charset="0"/>
              </a:rPr>
              <a:t>Диеты с высоким содержанием белков (</a:t>
            </a:r>
            <a:r>
              <a:rPr lang="ru-RU" sz="2800" dirty="0" smtClean="0">
                <a:latin typeface="Times New Roman" pitchFamily="18" charset="0"/>
                <a:cs typeface="Times New Roman" pitchFamily="18" charset="0"/>
              </a:rPr>
              <a:t>способствуют достаточно быстрому появлению ощущения насыщения, способствует усилению теплопродукции и дополнительному увеличению расхода энергии организмом на </a:t>
            </a:r>
            <a:r>
              <a:rPr lang="ru-RU" sz="2800" dirty="0" err="1" smtClean="0">
                <a:latin typeface="Times New Roman" pitchFamily="18" charset="0"/>
                <a:cs typeface="Times New Roman" pitchFamily="18" charset="0"/>
              </a:rPr>
              <a:t>термогенез</a:t>
            </a:r>
            <a:r>
              <a:rPr lang="ru-RU" sz="2800" dirty="0" smtClean="0">
                <a:latin typeface="Times New Roman" pitchFamily="18" charset="0"/>
                <a:cs typeface="Times New Roman" pitchFamily="18" charset="0"/>
              </a:rPr>
              <a:t>). </a:t>
            </a:r>
          </a:p>
          <a:p>
            <a:endParaRPr lang="ru-RU" dirty="0"/>
          </a:p>
        </p:txBody>
      </p:sp>
      <p:sp>
        <p:nvSpPr>
          <p:cNvPr id="3" name="Заголовок 2"/>
          <p:cNvSpPr>
            <a:spLocks noGrp="1"/>
          </p:cNvSpPr>
          <p:nvPr>
            <p:ph type="title"/>
          </p:nvPr>
        </p:nvSpPr>
        <p:spPr>
          <a:xfrm>
            <a:off x="457200" y="274638"/>
            <a:ext cx="8229600" cy="411162"/>
          </a:xfrm>
        </p:spPr>
        <p:txBody>
          <a:bodyPr>
            <a:normAutofit fontScale="90000"/>
          </a:bodyPr>
          <a:lstStyle/>
          <a:p>
            <a:pPr algn="ctr"/>
            <a:r>
              <a:rPr lang="ru-RU" sz="4000" i="1" dirty="0" smtClean="0">
                <a:solidFill>
                  <a:srgbClr val="002060"/>
                </a:solidFill>
                <a:latin typeface="Times New Roman" pitchFamily="18" charset="0"/>
                <a:cs typeface="Times New Roman" pitchFamily="18" charset="0"/>
              </a:rPr>
              <a:t>Питание </a:t>
            </a:r>
            <a:endParaRPr lang="ru-RU" i="1" dirty="0">
              <a:solidFill>
                <a:srgbClr val="00206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fb.ru/misc/i/gallery/25315/1385977.jpg"/>
          <p:cNvPicPr>
            <a:picLocks noChangeAspect="1" noChangeArrowheads="1"/>
          </p:cNvPicPr>
          <p:nvPr/>
        </p:nvPicPr>
        <p:blipFill>
          <a:blip r:embed="rId2" cstate="print"/>
          <a:srcRect/>
          <a:stretch>
            <a:fillRect/>
          </a:stretch>
        </p:blipFill>
        <p:spPr bwMode="auto">
          <a:xfrm>
            <a:off x="5144386" y="2133600"/>
            <a:ext cx="3999613" cy="2819400"/>
          </a:xfrm>
          <a:prstGeom prst="rect">
            <a:avLst/>
          </a:prstGeom>
          <a:noFill/>
        </p:spPr>
      </p:pic>
      <p:sp>
        <p:nvSpPr>
          <p:cNvPr id="2" name="Содержимое 1"/>
          <p:cNvSpPr>
            <a:spLocks noGrp="1"/>
          </p:cNvSpPr>
          <p:nvPr>
            <p:ph idx="1"/>
          </p:nvPr>
        </p:nvSpPr>
        <p:spPr>
          <a:xfrm>
            <a:off x="152400" y="685800"/>
            <a:ext cx="5257800" cy="5715000"/>
          </a:xfrm>
        </p:spPr>
        <p:txBody>
          <a:bodyPr>
            <a:normAutofit fontScale="92500" lnSpcReduction="10000"/>
          </a:bodyPr>
          <a:lstStyle/>
          <a:p>
            <a:pPr>
              <a:buFont typeface="Wingdings" pitchFamily="2" charset="2"/>
              <a:buChar char="q"/>
            </a:pPr>
            <a:r>
              <a:rPr lang="ru-RU" sz="2400" b="1" i="1" dirty="0" smtClean="0">
                <a:solidFill>
                  <a:srgbClr val="002060"/>
                </a:solidFill>
                <a:latin typeface="Times New Roman" pitchFamily="18" charset="0"/>
                <a:cs typeface="Times New Roman" pitchFamily="18" charset="0"/>
              </a:rPr>
              <a:t>Средиземноморская диета </a:t>
            </a:r>
            <a:r>
              <a:rPr lang="ru-RU" sz="2400" dirty="0" smtClean="0">
                <a:latin typeface="Times New Roman" pitchFamily="18" charset="0"/>
                <a:cs typeface="Times New Roman" pitchFamily="18" charset="0"/>
              </a:rPr>
              <a:t>(фрукты и овощи, рыба, оливковое масло, орехи, красное вино, ограничение  потребления красного мяса)  </a:t>
            </a:r>
          </a:p>
          <a:p>
            <a:pPr>
              <a:buFont typeface="Wingdings" pitchFamily="2" charset="2"/>
              <a:buChar char="q"/>
            </a:pPr>
            <a:r>
              <a:rPr lang="ru-RU" sz="2400" dirty="0" smtClean="0">
                <a:latin typeface="Times New Roman" pitchFamily="18" charset="0"/>
                <a:cs typeface="Times New Roman" pitchFamily="18" charset="0"/>
              </a:rPr>
              <a:t> </a:t>
            </a:r>
            <a:r>
              <a:rPr lang="ru-RU" sz="2400" b="1" i="1" dirty="0" err="1" smtClean="0">
                <a:solidFill>
                  <a:srgbClr val="002060"/>
                </a:solidFill>
                <a:latin typeface="Times New Roman" pitchFamily="18" charset="0"/>
                <a:cs typeface="Times New Roman" pitchFamily="18" charset="0"/>
              </a:rPr>
              <a:t>Atkins</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низкоуглеводная</a:t>
            </a:r>
            <a:r>
              <a:rPr lang="ru-RU" sz="2400" dirty="0" smtClean="0">
                <a:latin typeface="Times New Roman" pitchFamily="18" charset="0"/>
                <a:cs typeface="Times New Roman" pitchFamily="18" charset="0"/>
              </a:rPr>
              <a:t> диета, гипотеза - у людей, употребляющих в пищу мало углеводов, в крови не </a:t>
            </a:r>
          </a:p>
          <a:p>
            <a:pPr>
              <a:buNone/>
            </a:pPr>
            <a:r>
              <a:rPr lang="ru-RU" sz="2400" dirty="0" smtClean="0">
                <a:latin typeface="Times New Roman" pitchFamily="18" charset="0"/>
                <a:cs typeface="Times New Roman" pitchFamily="18" charset="0"/>
              </a:rPr>
              <a:t>   образуется значительного количества глюкозы для выброса инсулина, что ведет к изменению обменных процессов и использованию накопленного жира для получения энергии.) </a:t>
            </a:r>
          </a:p>
          <a:p>
            <a:pPr>
              <a:buFont typeface="Wingdings" pitchFamily="2" charset="2"/>
              <a:buChar char="q"/>
            </a:pPr>
            <a:r>
              <a:rPr lang="ru-RU" sz="2400" b="1" i="1" dirty="0" smtClean="0">
                <a:solidFill>
                  <a:srgbClr val="002060"/>
                </a:solidFill>
                <a:latin typeface="Times New Roman" pitchFamily="18" charset="0"/>
                <a:cs typeface="Times New Roman" pitchFamily="18" charset="0"/>
              </a:rPr>
              <a:t> </a:t>
            </a:r>
            <a:r>
              <a:rPr lang="ru-RU" sz="2400" b="1" i="1" dirty="0" err="1" smtClean="0">
                <a:solidFill>
                  <a:srgbClr val="002060"/>
                </a:solidFill>
                <a:latin typeface="Times New Roman" pitchFamily="18" charset="0"/>
                <a:cs typeface="Times New Roman" pitchFamily="18" charset="0"/>
              </a:rPr>
              <a:t>Ornish</a:t>
            </a:r>
            <a:r>
              <a:rPr lang="ru-RU" sz="2400" b="1" i="1" dirty="0" smtClean="0">
                <a:solidFill>
                  <a:srgbClr val="00206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(ограничение жиров до 10%, классифицировал продукты на пять групп в зависимости от ее пользы для  здоровья.) </a:t>
            </a:r>
          </a:p>
          <a:p>
            <a:endParaRPr lang="ru-RU" dirty="0"/>
          </a:p>
        </p:txBody>
      </p:sp>
      <p:sp>
        <p:nvSpPr>
          <p:cNvPr id="3" name="Заголовок 2"/>
          <p:cNvSpPr>
            <a:spLocks noGrp="1"/>
          </p:cNvSpPr>
          <p:nvPr>
            <p:ph type="title"/>
          </p:nvPr>
        </p:nvSpPr>
        <p:spPr>
          <a:xfrm>
            <a:off x="457200" y="0"/>
            <a:ext cx="8229600" cy="868362"/>
          </a:xfrm>
        </p:spPr>
        <p:txBody>
          <a:bodyPr>
            <a:normAutofit/>
          </a:bodyPr>
          <a:lstStyle/>
          <a:p>
            <a:pPr algn="ctr"/>
            <a:r>
              <a:rPr lang="ru-RU" sz="3200" i="1" dirty="0" smtClean="0">
                <a:latin typeface="Times New Roman" pitchFamily="18" charset="0"/>
                <a:cs typeface="Times New Roman" pitchFamily="18" charset="0"/>
              </a:rPr>
              <a:t>Специфические коммерческие диеты </a:t>
            </a:r>
            <a:endParaRPr lang="ru-RU" sz="32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3400" y="1066800"/>
            <a:ext cx="8229600" cy="4953000"/>
          </a:xfrm>
        </p:spPr>
        <p:txBody>
          <a:bodyPr>
            <a:normAutofit fontScale="62500" lnSpcReduction="20000"/>
          </a:bodyPr>
          <a:lstStyle/>
          <a:p>
            <a:pPr>
              <a:buFont typeface="Wingdings" pitchFamily="2" charset="2"/>
              <a:buChar char="q"/>
            </a:pPr>
            <a:r>
              <a:rPr lang="ru-RU" sz="29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Weight</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Watchers</a:t>
            </a:r>
            <a:r>
              <a:rPr lang="ru-RU" sz="3400" dirty="0" smtClean="0">
                <a:latin typeface="Times New Roman" pitchFamily="18" charset="0"/>
                <a:cs typeface="Times New Roman" pitchFamily="18" charset="0"/>
              </a:rPr>
              <a:t> (ограничение общего числа калорий</a:t>
            </a:r>
            <a:r>
              <a:rPr lang="en-US" sz="3400" dirty="0" smtClean="0">
                <a:latin typeface="Times New Roman" pitchFamily="18" charset="0"/>
                <a:cs typeface="Times New Roman" pitchFamily="18" charset="0"/>
              </a:rPr>
              <a:t>)</a:t>
            </a:r>
            <a:r>
              <a:rPr lang="ru-RU" sz="3400" dirty="0" smtClean="0">
                <a:latin typeface="Times New Roman" pitchFamily="18" charset="0"/>
                <a:cs typeface="Times New Roman" pitchFamily="18" charset="0"/>
              </a:rPr>
              <a:t>. Нет ограничений по виду потребляемых продуктов, можно есть все, но каждому блюду с учетом размера порции присваивается определенное количество баллов. Таким образом человек на день может составить себе диету по своему желанию, набрав определенное число баллов.</a:t>
            </a:r>
          </a:p>
          <a:p>
            <a:pPr>
              <a:buFont typeface="Wingdings" pitchFamily="2" charset="2"/>
              <a:buChar char="q"/>
            </a:pPr>
            <a:r>
              <a:rPr lang="ru-RU" sz="3400" dirty="0" smtClean="0">
                <a:latin typeface="Times New Roman" pitchFamily="18" charset="0"/>
                <a:cs typeface="Times New Roman" pitchFamily="18" charset="0"/>
              </a:rPr>
              <a:t>Калькулятор для расчета числа баллов можно найти на сайте </a:t>
            </a:r>
            <a:r>
              <a:rPr lang="ru-RU" sz="3400" dirty="0" smtClean="0">
                <a:latin typeface="Times New Roman" pitchFamily="18" charset="0"/>
                <a:cs typeface="Times New Roman" pitchFamily="18" charset="0"/>
                <a:hlinkClick r:id="rId2"/>
              </a:rPr>
              <a:t>http://w</a:t>
            </a:r>
            <a:r>
              <a:rPr lang="ru-RU" sz="3400" u="sng" dirty="0" smtClean="0">
                <a:latin typeface="Times New Roman" pitchFamily="18" charset="0"/>
                <a:cs typeface="Times New Roman" pitchFamily="18" charset="0"/>
                <a:hlinkClick r:id="rId2"/>
              </a:rPr>
              <a:t>ww.calculator.net/weight-watchers-points-calculator.html</a:t>
            </a:r>
            <a:endParaRPr lang="ru-RU" sz="3400" u="sng" dirty="0" smtClean="0">
              <a:latin typeface="Times New Roman" pitchFamily="18" charset="0"/>
              <a:cs typeface="Times New Roman" pitchFamily="18" charset="0"/>
            </a:endParaRPr>
          </a:p>
          <a:p>
            <a:pPr>
              <a:buFont typeface="Wingdings" pitchFamily="2" charset="2"/>
              <a:buChar char="q"/>
            </a:pPr>
            <a:r>
              <a:rPr lang="ru-RU" sz="3400" b="1" dirty="0" err="1" smtClean="0">
                <a:latin typeface="Times New Roman" pitchFamily="18" charset="0"/>
                <a:cs typeface="Times New Roman" pitchFamily="18" charset="0"/>
              </a:rPr>
              <a:t>Rosemary</a:t>
            </a:r>
            <a:r>
              <a:rPr lang="ru-RU" sz="3400" b="1" dirty="0" smtClean="0">
                <a:latin typeface="Times New Roman" pitchFamily="18" charset="0"/>
                <a:cs typeface="Times New Roman" pitchFamily="18" charset="0"/>
              </a:rPr>
              <a:t> </a:t>
            </a:r>
            <a:r>
              <a:rPr lang="ru-RU" sz="3400" b="1" dirty="0" err="1" smtClean="0">
                <a:latin typeface="Times New Roman" pitchFamily="18" charset="0"/>
                <a:cs typeface="Times New Roman" pitchFamily="18" charset="0"/>
              </a:rPr>
              <a:t>Conley</a:t>
            </a:r>
            <a:r>
              <a:rPr lang="ru-RU" sz="3400" b="1" dirty="0" smtClean="0">
                <a:latin typeface="Times New Roman" pitchFamily="18" charset="0"/>
                <a:cs typeface="Times New Roman" pitchFamily="18" charset="0"/>
              </a:rPr>
              <a:t> </a:t>
            </a:r>
            <a:r>
              <a:rPr lang="ru-RU" sz="3400" dirty="0" smtClean="0">
                <a:latin typeface="Times New Roman" pitchFamily="18" charset="0"/>
                <a:cs typeface="Times New Roman" pitchFamily="18" charset="0"/>
              </a:rPr>
              <a:t>программа, разработанная </a:t>
            </a:r>
            <a:r>
              <a:rPr lang="ru-RU" sz="3400" dirty="0" err="1" smtClean="0">
                <a:latin typeface="Times New Roman" pitchFamily="18" charset="0"/>
                <a:cs typeface="Times New Roman" pitchFamily="18" charset="0"/>
              </a:rPr>
              <a:t>Розмари</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Конли</a:t>
            </a:r>
            <a:r>
              <a:rPr lang="ru-RU" sz="3400" dirty="0" smtClean="0">
                <a:latin typeface="Times New Roman" pitchFamily="18" charset="0"/>
                <a:cs typeface="Times New Roman" pitchFamily="18" charset="0"/>
              </a:rPr>
              <a:t>, которая включает </a:t>
            </a:r>
            <a:r>
              <a:rPr lang="ru-RU" sz="3400" dirty="0" err="1" smtClean="0">
                <a:latin typeface="Times New Roman" pitchFamily="18" charset="0"/>
                <a:cs typeface="Times New Roman" pitchFamily="18" charset="0"/>
              </a:rPr>
              <a:t>низкожировую</a:t>
            </a:r>
            <a:r>
              <a:rPr lang="ru-RU" sz="3400" dirty="0" smtClean="0">
                <a:latin typeface="Times New Roman" pitchFamily="18" charset="0"/>
                <a:cs typeface="Times New Roman" pitchFamily="18" charset="0"/>
              </a:rPr>
              <a:t> диету в </a:t>
            </a:r>
            <a:r>
              <a:rPr lang="ru-RU" sz="3400" dirty="0" err="1" smtClean="0">
                <a:latin typeface="Times New Roman" pitchFamily="18" charset="0"/>
                <a:cs typeface="Times New Roman" pitchFamily="18" charset="0"/>
              </a:rPr>
              <a:t>очетании</a:t>
            </a:r>
            <a:r>
              <a:rPr lang="ru-RU" sz="3400" dirty="0" smtClean="0">
                <a:latin typeface="Times New Roman" pitchFamily="18" charset="0"/>
                <a:cs typeface="Times New Roman" pitchFamily="18" charset="0"/>
              </a:rPr>
              <a:t> с физическими тренировками и </a:t>
            </a:r>
            <a:r>
              <a:rPr lang="ru-RU" sz="3400" dirty="0" err="1" smtClean="0">
                <a:latin typeface="Times New Roman" pitchFamily="18" charset="0"/>
                <a:cs typeface="Times New Roman" pitchFamily="18" charset="0"/>
              </a:rPr>
              <a:t>бихевиоральным</a:t>
            </a:r>
            <a:r>
              <a:rPr lang="ru-RU" sz="3400" dirty="0" smtClean="0">
                <a:latin typeface="Times New Roman" pitchFamily="18" charset="0"/>
                <a:cs typeface="Times New Roman" pitchFamily="18" charset="0"/>
              </a:rPr>
              <a:t> тренингом. </a:t>
            </a:r>
            <a:r>
              <a:rPr lang="ru-RU" sz="3400" dirty="0" err="1" smtClean="0">
                <a:latin typeface="Times New Roman" pitchFamily="18" charset="0"/>
                <a:cs typeface="Times New Roman" pitchFamily="18" charset="0"/>
              </a:rPr>
              <a:t>Розмари</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Конли</a:t>
            </a:r>
            <a:r>
              <a:rPr lang="ru-RU" sz="3400" dirty="0" smtClean="0">
                <a:latin typeface="Times New Roman" pitchFamily="18" charset="0"/>
                <a:cs typeface="Times New Roman" pitchFamily="18" charset="0"/>
              </a:rPr>
              <a:t> создала национальную </a:t>
            </a:r>
            <a:r>
              <a:rPr lang="ru-RU" sz="3400" b="1" i="1" dirty="0" smtClean="0">
                <a:solidFill>
                  <a:srgbClr val="002060"/>
                </a:solidFill>
                <a:latin typeface="Times New Roman" pitchFamily="18" charset="0"/>
                <a:cs typeface="Times New Roman" pitchFamily="18" charset="0"/>
              </a:rPr>
              <a:t>сеть клубов в Великобритании. Диета и план занятий доступны в Интернете </a:t>
            </a:r>
            <a:r>
              <a:rPr lang="ru-RU" sz="3400" b="1" i="1" dirty="0" smtClean="0">
                <a:solidFill>
                  <a:srgbClr val="002060"/>
                </a:solidFill>
                <a:latin typeface="Times New Roman" pitchFamily="18" charset="0"/>
                <a:cs typeface="Times New Roman" pitchFamily="18" charset="0"/>
                <a:hlinkClick r:id="rId3"/>
              </a:rPr>
              <a:t>http://</a:t>
            </a:r>
            <a:r>
              <a:rPr lang="ru-RU" sz="3400" b="1" i="1" u="sng" dirty="0" smtClean="0">
                <a:solidFill>
                  <a:srgbClr val="002060"/>
                </a:solidFill>
                <a:latin typeface="Times New Roman" pitchFamily="18" charset="0"/>
                <a:cs typeface="Times New Roman" pitchFamily="18" charset="0"/>
                <a:hlinkClick r:id="rId3"/>
              </a:rPr>
              <a:t>www.rosemaryconley.com</a:t>
            </a:r>
            <a:endParaRPr lang="ru-RU" sz="3400" b="1" i="1" u="sng" dirty="0" smtClean="0">
              <a:solidFill>
                <a:srgbClr val="002060"/>
              </a:solidFill>
              <a:latin typeface="Times New Roman" pitchFamily="18" charset="0"/>
              <a:cs typeface="Times New Roman" pitchFamily="18" charset="0"/>
            </a:endParaRPr>
          </a:p>
          <a:p>
            <a:pPr>
              <a:buFont typeface="Wingdings" pitchFamily="2" charset="2"/>
              <a:buChar char="q"/>
            </a:pPr>
            <a:r>
              <a:rPr lang="ru-RU" sz="3400" dirty="0" smtClean="0">
                <a:latin typeface="Times New Roman" pitchFamily="18" charset="0"/>
                <a:cs typeface="Times New Roman" pitchFamily="18" charset="0"/>
              </a:rPr>
              <a:t>Основу диеты составляют рис, макаронные изделия, картофель, черный </a:t>
            </a:r>
            <a:r>
              <a:rPr lang="ru-RU" sz="3400" dirty="0" err="1" smtClean="0">
                <a:latin typeface="Times New Roman" pitchFamily="18" charset="0"/>
                <a:cs typeface="Times New Roman" pitchFamily="18" charset="0"/>
              </a:rPr>
              <a:t>цельнозерновой</a:t>
            </a:r>
            <a:r>
              <a:rPr lang="ru-RU" sz="3400" dirty="0" smtClean="0">
                <a:latin typeface="Times New Roman" pitchFamily="18" charset="0"/>
                <a:cs typeface="Times New Roman" pitchFamily="18" charset="0"/>
              </a:rPr>
              <a:t> хлеб, продукты с  высоким содержанием клетчатки</a:t>
            </a:r>
          </a:p>
          <a:p>
            <a:endParaRPr lang="ru-RU" dirty="0"/>
          </a:p>
        </p:txBody>
      </p:sp>
      <p:sp>
        <p:nvSpPr>
          <p:cNvPr id="3" name="Заголовок 2"/>
          <p:cNvSpPr>
            <a:spLocks noGrp="1"/>
          </p:cNvSpPr>
          <p:nvPr>
            <p:ph type="title"/>
          </p:nvPr>
        </p:nvSpPr>
        <p:spPr>
          <a:xfrm>
            <a:off x="457200" y="274638"/>
            <a:ext cx="8229600" cy="715962"/>
          </a:xfrm>
        </p:spPr>
        <p:txBody>
          <a:bodyPr>
            <a:normAutofit/>
          </a:bodyPr>
          <a:lstStyle/>
          <a:p>
            <a:r>
              <a:rPr lang="ru-RU" sz="3200" dirty="0" smtClean="0">
                <a:latin typeface="Times New Roman" pitchFamily="18" charset="0"/>
                <a:cs typeface="Times New Roman" pitchFamily="18" charset="0"/>
              </a:rPr>
              <a:t>Специфические коммерческие диеты </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14400"/>
            <a:ext cx="8229600" cy="5715000"/>
          </a:xfrm>
        </p:spPr>
        <p:txBody>
          <a:bodyPr>
            <a:normAutofit fontScale="77500" lnSpcReduction="20000"/>
          </a:bodyPr>
          <a:lstStyle/>
          <a:p>
            <a:pPr>
              <a:buNone/>
            </a:pPr>
            <a:r>
              <a:rPr lang="ru-RU" sz="2800" b="1" i="1" dirty="0" smtClean="0">
                <a:solidFill>
                  <a:srgbClr val="002060"/>
                </a:solidFill>
                <a:latin typeface="Times New Roman" pitchFamily="18" charset="0"/>
                <a:cs typeface="Times New Roman" pitchFamily="18" charset="0"/>
              </a:rPr>
              <a:t>Диеты с крайне низким содержанием калорий (500 -750-ккал/</a:t>
            </a:r>
            <a:r>
              <a:rPr lang="ru-RU" sz="2800" b="1" i="1" dirty="0" err="1" smtClean="0">
                <a:solidFill>
                  <a:srgbClr val="002060"/>
                </a:solidFill>
                <a:latin typeface="Times New Roman" pitchFamily="18" charset="0"/>
                <a:cs typeface="Times New Roman" pitchFamily="18" charset="0"/>
              </a:rPr>
              <a:t>сут</a:t>
            </a:r>
            <a:r>
              <a:rPr lang="ru-RU" sz="2800" b="1" i="1" dirty="0" smtClean="0">
                <a:solidFill>
                  <a:srgbClr val="002060"/>
                </a:solidFill>
                <a:latin typeface="Times New Roman" pitchFamily="18" charset="0"/>
                <a:cs typeface="Times New Roman" pitchFamily="18" charset="0"/>
              </a:rPr>
              <a:t>):</a:t>
            </a:r>
          </a:p>
          <a:p>
            <a:pPr>
              <a:buFont typeface="Wingdings" pitchFamily="2" charset="2"/>
              <a:buChar char="ü"/>
            </a:pPr>
            <a:r>
              <a:rPr lang="ru-RU" sz="2800" dirty="0" smtClean="0">
                <a:latin typeface="Times New Roman" pitchFamily="18" charset="0"/>
                <a:cs typeface="Times New Roman" pitchFamily="18" charset="0"/>
              </a:rPr>
              <a:t>Использование возможно при определенных обстоятельствах в </a:t>
            </a:r>
          </a:p>
          <a:p>
            <a:pPr>
              <a:buNone/>
            </a:pPr>
            <a:r>
              <a:rPr lang="ru-RU" sz="2800" dirty="0" smtClean="0">
                <a:latin typeface="Times New Roman" pitchFamily="18" charset="0"/>
                <a:cs typeface="Times New Roman" pitchFamily="18" charset="0"/>
              </a:rPr>
              <a:t>течение короткого промежутка времени (12-16 недель) и под </a:t>
            </a:r>
          </a:p>
          <a:p>
            <a:pPr>
              <a:buNone/>
            </a:pPr>
            <a:r>
              <a:rPr lang="ru-RU" sz="2800" dirty="0" smtClean="0">
                <a:latin typeface="Times New Roman" pitchFamily="18" charset="0"/>
                <a:cs typeface="Times New Roman" pitchFamily="18" charset="0"/>
              </a:rPr>
              <a:t>тщательным медицинским наблюдением - негативное влияние на </a:t>
            </a:r>
          </a:p>
          <a:p>
            <a:pPr>
              <a:buNone/>
            </a:pPr>
            <a:r>
              <a:rPr lang="ru-RU" sz="2800" dirty="0" smtClean="0">
                <a:latin typeface="Times New Roman" pitchFamily="18" charset="0"/>
                <a:cs typeface="Times New Roman" pitchFamily="18" charset="0"/>
              </a:rPr>
              <a:t>состояние здоровья</a:t>
            </a:r>
          </a:p>
          <a:p>
            <a:pPr>
              <a:buFont typeface="Wingdings" pitchFamily="2" charset="2"/>
              <a:buChar char="ü"/>
            </a:pPr>
            <a:r>
              <a:rPr lang="ru-RU" sz="2800" dirty="0" smtClean="0">
                <a:latin typeface="Times New Roman" pitchFamily="18" charset="0"/>
                <a:cs typeface="Times New Roman" pitchFamily="18" charset="0"/>
              </a:rPr>
              <a:t>Противопоказаны беременным, наличием в анамнезе ИМ, </a:t>
            </a:r>
          </a:p>
          <a:p>
            <a:pPr>
              <a:buNone/>
            </a:pPr>
            <a:r>
              <a:rPr lang="ru-RU" sz="2800" dirty="0" smtClean="0">
                <a:latin typeface="Times New Roman" pitchFamily="18" charset="0"/>
                <a:cs typeface="Times New Roman" pitchFamily="18" charset="0"/>
              </a:rPr>
              <a:t>психологических проблем, злоупотреблениям алкоголем и </a:t>
            </a:r>
          </a:p>
          <a:p>
            <a:pPr>
              <a:buNone/>
            </a:pPr>
            <a:r>
              <a:rPr lang="ru-RU" sz="2800" dirty="0" smtClean="0">
                <a:latin typeface="Times New Roman" pitchFamily="18" charset="0"/>
                <a:cs typeface="Times New Roman" pitchFamily="18" charset="0"/>
              </a:rPr>
              <a:t>наркотиками.</a:t>
            </a:r>
          </a:p>
          <a:p>
            <a:pPr>
              <a:buFont typeface="Wingdings" pitchFamily="2" charset="2"/>
              <a:buChar char="ü"/>
            </a:pPr>
            <a:r>
              <a:rPr lang="ru-RU" sz="2800" dirty="0" err="1" smtClean="0">
                <a:latin typeface="Times New Roman" pitchFamily="18" charset="0"/>
                <a:cs typeface="Times New Roman" pitchFamily="18" charset="0"/>
              </a:rPr>
              <a:t>Отн</a:t>
            </a:r>
            <a:r>
              <a:rPr lang="ru-RU" sz="2800" dirty="0" smtClean="0">
                <a:latin typeface="Times New Roman" pitchFamily="18" charset="0"/>
                <a:cs typeface="Times New Roman" pitchFamily="18" charset="0"/>
              </a:rPr>
              <a:t>. противопоказание </a:t>
            </a:r>
            <a:r>
              <a:rPr lang="ru-RU" sz="2800" dirty="0" err="1" smtClean="0">
                <a:latin typeface="Times New Roman" pitchFamily="18" charset="0"/>
                <a:cs typeface="Times New Roman" pitchFamily="18" charset="0"/>
              </a:rPr>
              <a:t>инсулинзависимый</a:t>
            </a:r>
            <a:r>
              <a:rPr lang="ru-RU" sz="2800" dirty="0" smtClean="0">
                <a:latin typeface="Times New Roman" pitchFamily="18" charset="0"/>
                <a:cs typeface="Times New Roman" pitchFamily="18" charset="0"/>
              </a:rPr>
              <a:t> сахарный диабет. </a:t>
            </a:r>
          </a:p>
          <a:p>
            <a:pPr>
              <a:buFont typeface="Wingdings" pitchFamily="2" charset="2"/>
              <a:buChar char="ü"/>
            </a:pPr>
            <a:r>
              <a:rPr lang="ru-RU" sz="2800" b="1" i="1" dirty="0" smtClean="0">
                <a:solidFill>
                  <a:srgbClr val="002060"/>
                </a:solidFill>
                <a:latin typeface="Times New Roman" pitchFamily="18" charset="0"/>
                <a:cs typeface="Times New Roman" pitchFamily="18" charset="0"/>
              </a:rPr>
              <a:t>Возможные риски</a:t>
            </a:r>
            <a:r>
              <a:rPr lang="ru-RU" sz="2800" dirty="0" smtClean="0">
                <a:latin typeface="Times New Roman" pitchFamily="18" charset="0"/>
                <a:cs typeface="Times New Roman" pitchFamily="18" charset="0"/>
              </a:rPr>
              <a:t>– плохая переносимость холода, сухость кожи, </a:t>
            </a:r>
          </a:p>
          <a:p>
            <a:pPr>
              <a:buNone/>
            </a:pPr>
            <a:r>
              <a:rPr lang="ru-RU" sz="2800" dirty="0" smtClean="0">
                <a:latin typeface="Times New Roman" pitchFamily="18" charset="0"/>
                <a:cs typeface="Times New Roman" pitchFamily="18" charset="0"/>
              </a:rPr>
              <a:t>выпадение волос, запоры, головные боли, слабость, </a:t>
            </a:r>
          </a:p>
          <a:p>
            <a:pPr>
              <a:buNone/>
            </a:pPr>
            <a:r>
              <a:rPr lang="ru-RU" sz="2800" dirty="0" smtClean="0">
                <a:latin typeface="Times New Roman" pitchFamily="18" charset="0"/>
                <a:cs typeface="Times New Roman" pitchFamily="18" charset="0"/>
              </a:rPr>
              <a:t>головокружение, возможность образования камней в желчном </a:t>
            </a:r>
          </a:p>
          <a:p>
            <a:pPr>
              <a:buNone/>
            </a:pPr>
            <a:r>
              <a:rPr lang="ru-RU" sz="2800" dirty="0" smtClean="0">
                <a:latin typeface="Times New Roman" pitchFamily="18" charset="0"/>
                <a:cs typeface="Times New Roman" pitchFamily="18" charset="0"/>
              </a:rPr>
              <a:t>пузыре, снижение минеральной плотности костей, повышение </a:t>
            </a:r>
          </a:p>
          <a:p>
            <a:pPr>
              <a:buNone/>
            </a:pPr>
            <a:r>
              <a:rPr lang="ru-RU" sz="2800" dirty="0" smtClean="0">
                <a:latin typeface="Times New Roman" pitchFamily="18" charset="0"/>
                <a:cs typeface="Times New Roman" pitchFamily="18" charset="0"/>
              </a:rPr>
              <a:t>уровня мочевой кислоты. </a:t>
            </a:r>
          </a:p>
          <a:p>
            <a:endParaRPr lang="ru-RU" dirty="0"/>
          </a:p>
        </p:txBody>
      </p:sp>
      <p:sp>
        <p:nvSpPr>
          <p:cNvPr id="3" name="Заголовок 2"/>
          <p:cNvSpPr>
            <a:spLocks noGrp="1"/>
          </p:cNvSpPr>
          <p:nvPr>
            <p:ph type="title"/>
          </p:nvPr>
        </p:nvSpPr>
        <p:spPr>
          <a:xfrm>
            <a:off x="457200" y="274638"/>
            <a:ext cx="8229600" cy="639762"/>
          </a:xfrm>
        </p:spPr>
        <p:txBody>
          <a:bodyPr>
            <a:normAutofit/>
          </a:bodyPr>
          <a:lstStyle/>
          <a:p>
            <a:pPr algn="ctr"/>
            <a:r>
              <a:rPr lang="ru-RU" sz="2800" i="1" dirty="0" smtClean="0">
                <a:solidFill>
                  <a:srgbClr val="002060"/>
                </a:solidFill>
                <a:latin typeface="Times New Roman" pitchFamily="18" charset="0"/>
                <a:cs typeface="Times New Roman" pitchFamily="18" charset="0"/>
              </a:rPr>
              <a:t>Специфические коммерческие диеты </a:t>
            </a:r>
            <a:endParaRPr lang="ru-RU" sz="2800" i="1" dirty="0">
              <a:solidFill>
                <a:srgbClr val="00206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nfomaniya.com/wp-content/uploads/2017/04/05-25.jpg"/>
          <p:cNvPicPr>
            <a:picLocks noChangeAspect="1" noChangeArrowheads="1"/>
          </p:cNvPicPr>
          <p:nvPr/>
        </p:nvPicPr>
        <p:blipFill>
          <a:blip r:embed="rId2" cstate="print"/>
          <a:srcRect l="16667" t="1250" r="21667"/>
          <a:stretch>
            <a:fillRect/>
          </a:stretch>
        </p:blipFill>
        <p:spPr bwMode="auto">
          <a:xfrm>
            <a:off x="5848108" y="1676400"/>
            <a:ext cx="2997843" cy="3200400"/>
          </a:xfrm>
          <a:prstGeom prst="rect">
            <a:avLst/>
          </a:prstGeom>
          <a:noFill/>
        </p:spPr>
      </p:pic>
      <p:sp>
        <p:nvSpPr>
          <p:cNvPr id="3" name="Содержимое 2"/>
          <p:cNvSpPr>
            <a:spLocks noGrp="1"/>
          </p:cNvSpPr>
          <p:nvPr>
            <p:ph idx="1"/>
          </p:nvPr>
        </p:nvSpPr>
        <p:spPr>
          <a:xfrm>
            <a:off x="0" y="1066800"/>
            <a:ext cx="6019800" cy="4525963"/>
          </a:xfrm>
        </p:spPr>
        <p:txBody>
          <a:bodyPr>
            <a:normAutofit lnSpcReduction="10000"/>
          </a:bodyPr>
          <a:lstStyle/>
          <a:p>
            <a:pPr>
              <a:buFont typeface="Wingdings" pitchFamily="2" charset="2"/>
              <a:buChar char="q"/>
            </a:pPr>
            <a:r>
              <a:rPr lang="ru-RU" sz="2800" b="1" dirty="0" smtClean="0">
                <a:latin typeface="Times New Roman" pitchFamily="18" charset="0"/>
                <a:cs typeface="Times New Roman" pitchFamily="18" charset="0"/>
              </a:rPr>
              <a:t>В Казахстане более половины населения страдает ожирением</a:t>
            </a:r>
          </a:p>
          <a:p>
            <a:pPr>
              <a:buFont typeface="Wingdings" pitchFamily="2" charset="2"/>
              <a:buChar char="q"/>
            </a:pPr>
            <a:r>
              <a:rPr lang="ru-RU" sz="2800" dirty="0" smtClean="0">
                <a:latin typeface="Times New Roman" pitchFamily="18" charset="0"/>
                <a:cs typeface="Times New Roman" pitchFamily="18" charset="0"/>
              </a:rPr>
              <a:t>22% детей и 55% взрослого населения, в том числе 58% женщин и 53% мужчин, в РК имеют лишний вес или ожирение. Ожирение выявлено у 11% детей, 28% женщин и 16% мужчин.</a:t>
            </a:r>
          </a:p>
          <a:p>
            <a:pPr>
              <a:buFont typeface="Wingdings" pitchFamily="2" charset="2"/>
              <a:buChar char="q"/>
            </a:pPr>
            <a:r>
              <a:rPr lang="ru-RU" sz="2800" dirty="0" smtClean="0">
                <a:latin typeface="Times New Roman" pitchFamily="18" charset="0"/>
                <a:cs typeface="Times New Roman" pitchFamily="18" charset="0"/>
              </a:rPr>
              <a:t>В нашей стране четыре миллиона человек страдают от этой болезни   ( 2017 сентябрь)</a:t>
            </a:r>
          </a:p>
          <a:p>
            <a:endParaRPr lang="ru-RU" dirty="0"/>
          </a:p>
        </p:txBody>
      </p:sp>
      <p:sp>
        <p:nvSpPr>
          <p:cNvPr id="2" name="Заголовок 1"/>
          <p:cNvSpPr>
            <a:spLocks noGrp="1"/>
          </p:cNvSpPr>
          <p:nvPr>
            <p:ph type="title"/>
          </p:nvPr>
        </p:nvSpPr>
        <p:spPr>
          <a:xfrm>
            <a:off x="457200" y="228600"/>
            <a:ext cx="8229600" cy="808038"/>
          </a:xfrm>
        </p:spPr>
        <p:txBody>
          <a:bodyPr/>
          <a:lstStyle/>
          <a:p>
            <a:pPr algn="ctr"/>
            <a:r>
              <a:rPr lang="ru-RU" sz="4000" i="1" dirty="0" smtClean="0">
                <a:latin typeface="Cambria Math" pitchFamily="18" charset="0"/>
                <a:ea typeface="Cambria Math" pitchFamily="18" charset="0"/>
              </a:rPr>
              <a:t>Только  факты!</a:t>
            </a:r>
            <a:endParaRPr lang="ru-RU" i="1" dirty="0">
              <a:latin typeface="Cambria Math" pitchFamily="18" charset="0"/>
              <a:ea typeface="Cambria Math" pitchFamily="18"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https://freerangestock.com/sample/79416/lightbulb-characters-indicates-power-source-and-combined-3d-rend.jpg"/>
          <p:cNvPicPr>
            <a:picLocks noChangeAspect="1" noChangeArrowheads="1"/>
          </p:cNvPicPr>
          <p:nvPr/>
        </p:nvPicPr>
        <p:blipFill>
          <a:blip r:embed="rId2" cstate="print"/>
          <a:srcRect/>
          <a:stretch>
            <a:fillRect/>
          </a:stretch>
        </p:blipFill>
        <p:spPr bwMode="auto">
          <a:xfrm>
            <a:off x="321364" y="1600200"/>
            <a:ext cx="3488635" cy="4136011"/>
          </a:xfrm>
          <a:prstGeom prst="rect">
            <a:avLst/>
          </a:prstGeom>
          <a:noFill/>
        </p:spPr>
      </p:pic>
      <p:sp>
        <p:nvSpPr>
          <p:cNvPr id="2" name="Содержимое 1"/>
          <p:cNvSpPr>
            <a:spLocks noGrp="1"/>
          </p:cNvSpPr>
          <p:nvPr>
            <p:ph idx="1"/>
          </p:nvPr>
        </p:nvSpPr>
        <p:spPr>
          <a:xfrm>
            <a:off x="3505200" y="914400"/>
            <a:ext cx="5638800" cy="6172200"/>
          </a:xfrm>
        </p:spPr>
        <p:txBody>
          <a:bodyPr>
            <a:normAutofit fontScale="55000" lnSpcReduction="20000"/>
          </a:bodyPr>
          <a:lstStyle/>
          <a:p>
            <a:pPr>
              <a:buFont typeface="Wingdings" pitchFamily="2" charset="2"/>
              <a:buChar char="q"/>
            </a:pPr>
            <a:r>
              <a:rPr lang="ru-RU" sz="3800" dirty="0" smtClean="0">
                <a:latin typeface="Times New Roman" pitchFamily="18" charset="0"/>
                <a:cs typeface="Times New Roman" pitchFamily="18" charset="0"/>
              </a:rPr>
              <a:t>Мета-анализ из более чем 10 тысяч публикаций об изменении веса на фоне  диеты</a:t>
            </a:r>
          </a:p>
          <a:p>
            <a:pPr>
              <a:buFont typeface="Wingdings" pitchFamily="2" charset="2"/>
              <a:buChar char="q"/>
            </a:pPr>
            <a:r>
              <a:rPr lang="ru-RU" sz="3800" b="1" i="1" dirty="0" smtClean="0">
                <a:solidFill>
                  <a:srgbClr val="002060"/>
                </a:solidFill>
                <a:latin typeface="Times New Roman" pitchFamily="18" charset="0"/>
                <a:cs typeface="Times New Roman" pitchFamily="18" charset="0"/>
              </a:rPr>
              <a:t>Выводы авторов:</a:t>
            </a:r>
          </a:p>
          <a:p>
            <a:pPr>
              <a:buNone/>
            </a:pPr>
            <a:r>
              <a:rPr lang="ru-RU" sz="3800" dirty="0" smtClean="0">
                <a:latin typeface="Times New Roman" pitchFamily="18" charset="0"/>
                <a:cs typeface="Times New Roman" pitchFamily="18" charset="0"/>
              </a:rPr>
              <a:t>   </a:t>
            </a:r>
            <a:r>
              <a:rPr lang="ru-RU" sz="4400" dirty="0" smtClean="0">
                <a:latin typeface="Times New Roman" pitchFamily="18" charset="0"/>
                <a:cs typeface="Times New Roman" pitchFamily="18" charset="0"/>
              </a:rPr>
              <a:t>Несмотря на миллионы долларов, потраченные на популярные  коммерческие диеты, данные об их эффективности противоречивы и  недостаточны для рекомендаций о преимуществе какой либо диеты в качестве  более эффективной. </a:t>
            </a:r>
          </a:p>
          <a:p>
            <a:pPr>
              <a:buFont typeface="Wingdings" pitchFamily="2" charset="2"/>
              <a:buChar char="q"/>
            </a:pPr>
            <a:r>
              <a:rPr lang="en-US" sz="3300" b="1" i="1" dirty="0" smtClean="0">
                <a:solidFill>
                  <a:srgbClr val="002060"/>
                </a:solidFill>
                <a:latin typeface="Times New Roman" pitchFamily="18" charset="0"/>
                <a:cs typeface="Times New Roman" pitchFamily="18" charset="0"/>
              </a:rPr>
              <a:t>R </a:t>
            </a:r>
            <a:r>
              <a:rPr lang="en-US" sz="3300" b="1" i="1" dirty="0" err="1" smtClean="0">
                <a:solidFill>
                  <a:srgbClr val="002060"/>
                </a:solidFill>
                <a:latin typeface="Times New Roman" pitchFamily="18" charset="0"/>
                <a:cs typeface="Times New Roman" pitchFamily="18" charset="0"/>
              </a:rPr>
              <a:t>Atallah</a:t>
            </a:r>
            <a:r>
              <a:rPr lang="en-US" sz="3300" b="1" i="1" dirty="0" smtClean="0">
                <a:solidFill>
                  <a:srgbClr val="002060"/>
                </a:solidFill>
                <a:latin typeface="Times New Roman" pitchFamily="18" charset="0"/>
                <a:cs typeface="Times New Roman" pitchFamily="18" charset="0"/>
              </a:rPr>
              <a:t>, KB </a:t>
            </a:r>
            <a:r>
              <a:rPr lang="en-US" sz="3300" b="1" i="1" dirty="0" err="1" smtClean="0">
                <a:solidFill>
                  <a:srgbClr val="002060"/>
                </a:solidFill>
                <a:latin typeface="Times New Roman" pitchFamily="18" charset="0"/>
                <a:cs typeface="Times New Roman" pitchFamily="18" charset="0"/>
              </a:rPr>
              <a:t>Filion</a:t>
            </a:r>
            <a:r>
              <a:rPr lang="en-US" sz="3300" b="1" i="1" dirty="0" smtClean="0">
                <a:solidFill>
                  <a:srgbClr val="002060"/>
                </a:solidFill>
                <a:latin typeface="Times New Roman" pitchFamily="18" charset="0"/>
                <a:cs typeface="Times New Roman" pitchFamily="18" charset="0"/>
              </a:rPr>
              <a:t>, SM </a:t>
            </a:r>
            <a:r>
              <a:rPr lang="en-US" sz="3300" b="1" i="1" dirty="0" err="1" smtClean="0">
                <a:solidFill>
                  <a:srgbClr val="002060"/>
                </a:solidFill>
                <a:latin typeface="Times New Roman" pitchFamily="18" charset="0"/>
                <a:cs typeface="Times New Roman" pitchFamily="18" charset="0"/>
              </a:rPr>
              <a:t>Wakil</a:t>
            </a:r>
            <a:r>
              <a:rPr lang="en-US" sz="3300" b="1" i="1" dirty="0" smtClean="0">
                <a:solidFill>
                  <a:srgbClr val="002060"/>
                </a:solidFill>
                <a:latin typeface="Times New Roman" pitchFamily="18" charset="0"/>
                <a:cs typeface="Times New Roman" pitchFamily="18" charset="0"/>
              </a:rPr>
              <a:t>, J </a:t>
            </a:r>
            <a:r>
              <a:rPr lang="en-US" sz="3300" b="1" i="1" dirty="0" err="1" smtClean="0">
                <a:solidFill>
                  <a:srgbClr val="002060"/>
                </a:solidFill>
                <a:latin typeface="Times New Roman" pitchFamily="18" charset="0"/>
                <a:cs typeface="Times New Roman" pitchFamily="18" charset="0"/>
              </a:rPr>
              <a:t>Genest</a:t>
            </a:r>
            <a:r>
              <a:rPr lang="en-US" sz="3300" b="1" i="1" dirty="0" smtClean="0">
                <a:solidFill>
                  <a:srgbClr val="002060"/>
                </a:solidFill>
                <a:latin typeface="Times New Roman" pitchFamily="18" charset="0"/>
                <a:cs typeface="Times New Roman" pitchFamily="18" charset="0"/>
              </a:rPr>
              <a:t>, L Joseph, P Poirier, S </a:t>
            </a:r>
            <a:r>
              <a:rPr lang="en-US" sz="3300" b="1" i="1" dirty="0" err="1" smtClean="0">
                <a:solidFill>
                  <a:srgbClr val="002060"/>
                </a:solidFill>
                <a:latin typeface="Times New Roman" pitchFamily="18" charset="0"/>
                <a:cs typeface="Times New Roman" pitchFamily="18" charset="0"/>
              </a:rPr>
              <a:t>Rinfret</a:t>
            </a:r>
            <a:r>
              <a:rPr lang="en-US" sz="3300" b="1" i="1" dirty="0" smtClean="0">
                <a:solidFill>
                  <a:srgbClr val="002060"/>
                </a:solidFill>
                <a:latin typeface="Times New Roman" pitchFamily="18" charset="0"/>
                <a:cs typeface="Times New Roman" pitchFamily="18" charset="0"/>
              </a:rPr>
              <a:t>, EL </a:t>
            </a:r>
            <a:r>
              <a:rPr lang="en-US" sz="3300" b="1" i="1" dirty="0" err="1" smtClean="0">
                <a:solidFill>
                  <a:srgbClr val="002060"/>
                </a:solidFill>
                <a:latin typeface="Times New Roman" pitchFamily="18" charset="0"/>
                <a:cs typeface="Times New Roman" pitchFamily="18" charset="0"/>
              </a:rPr>
              <a:t>Schiffrin</a:t>
            </a:r>
            <a:r>
              <a:rPr lang="en-US" sz="3300" b="1" i="1" dirty="0" smtClean="0">
                <a:solidFill>
                  <a:srgbClr val="002060"/>
                </a:solidFill>
                <a:latin typeface="Times New Roman" pitchFamily="18" charset="0"/>
                <a:cs typeface="Times New Roman" pitchFamily="18" charset="0"/>
              </a:rPr>
              <a:t>, MJ Eisenberg </a:t>
            </a:r>
            <a:r>
              <a:rPr lang="ru-RU" sz="3300" b="1" i="1" dirty="0" smtClean="0">
                <a:solidFill>
                  <a:srgbClr val="002060"/>
                </a:solidFill>
                <a:latin typeface="Times New Roman" pitchFamily="18" charset="0"/>
                <a:cs typeface="Times New Roman" pitchFamily="18" charset="0"/>
              </a:rPr>
              <a:t> </a:t>
            </a:r>
            <a:r>
              <a:rPr lang="en-US" sz="3300" b="1" i="1" dirty="0" smtClean="0">
                <a:solidFill>
                  <a:srgbClr val="002060"/>
                </a:solidFill>
                <a:latin typeface="Times New Roman" pitchFamily="18" charset="0"/>
                <a:cs typeface="Times New Roman" pitchFamily="18" charset="0"/>
              </a:rPr>
              <a:t>Long-Term Effects of 4 Popular Diets on Weight Loss and Cardiovascular Risk Factors: A Systematic </a:t>
            </a:r>
            <a:r>
              <a:rPr lang="ru-RU" sz="3300" b="1" i="1" dirty="0" smtClean="0">
                <a:solidFill>
                  <a:srgbClr val="002060"/>
                </a:solidFill>
                <a:latin typeface="Times New Roman" pitchFamily="18" charset="0"/>
                <a:cs typeface="Times New Roman" pitchFamily="18" charset="0"/>
              </a:rPr>
              <a:t> </a:t>
            </a:r>
            <a:r>
              <a:rPr lang="en-US" sz="3300" b="1" i="1" dirty="0" smtClean="0">
                <a:solidFill>
                  <a:srgbClr val="002060"/>
                </a:solidFill>
                <a:latin typeface="Times New Roman" pitchFamily="18" charset="0"/>
                <a:cs typeface="Times New Roman" pitchFamily="18" charset="0"/>
              </a:rPr>
              <a:t>Review of Randomized Controlled Trials Circ </a:t>
            </a:r>
            <a:r>
              <a:rPr lang="en-US" sz="3300" b="1" i="1" dirty="0" err="1" smtClean="0">
                <a:solidFill>
                  <a:srgbClr val="002060"/>
                </a:solidFill>
                <a:latin typeface="Times New Roman" pitchFamily="18" charset="0"/>
                <a:cs typeface="Times New Roman" pitchFamily="18" charset="0"/>
              </a:rPr>
              <a:t>Cardiovasc</a:t>
            </a:r>
            <a:r>
              <a:rPr lang="en-US" sz="3300" b="1" i="1" dirty="0" smtClean="0">
                <a:solidFill>
                  <a:srgbClr val="002060"/>
                </a:solidFill>
                <a:latin typeface="Times New Roman" pitchFamily="18" charset="0"/>
                <a:cs typeface="Times New Roman" pitchFamily="18" charset="0"/>
              </a:rPr>
              <a:t> </a:t>
            </a:r>
            <a:r>
              <a:rPr lang="en-US" sz="3300" b="1" i="1" dirty="0" err="1" smtClean="0">
                <a:solidFill>
                  <a:srgbClr val="002060"/>
                </a:solidFill>
                <a:latin typeface="Times New Roman" pitchFamily="18" charset="0"/>
                <a:cs typeface="Times New Roman" pitchFamily="18" charset="0"/>
              </a:rPr>
              <a:t>Qual</a:t>
            </a:r>
            <a:r>
              <a:rPr lang="en-US" sz="3300" b="1" i="1" dirty="0" smtClean="0">
                <a:solidFill>
                  <a:srgbClr val="002060"/>
                </a:solidFill>
                <a:latin typeface="Times New Roman" pitchFamily="18" charset="0"/>
                <a:cs typeface="Times New Roman" pitchFamily="18" charset="0"/>
              </a:rPr>
              <a:t> Outcomes 2014 Nov 11; http://circoutcomes.ahajournals.org/content/early/2014/11/11/CIRCOUTCOMES.113.000723.abstract?sid=7f366d9b-8730-4e48-9f97-202e90aa886f </a:t>
            </a:r>
          </a:p>
          <a:p>
            <a:endParaRPr lang="ru-RU" sz="4000" dirty="0" smtClean="0"/>
          </a:p>
          <a:p>
            <a:endParaRPr lang="ru-RU" dirty="0"/>
          </a:p>
        </p:txBody>
      </p:sp>
      <p:sp>
        <p:nvSpPr>
          <p:cNvPr id="3" name="Заголовок 2"/>
          <p:cNvSpPr>
            <a:spLocks noGrp="1"/>
          </p:cNvSpPr>
          <p:nvPr>
            <p:ph type="title"/>
          </p:nvPr>
        </p:nvSpPr>
        <p:spPr>
          <a:xfrm>
            <a:off x="457200" y="274638"/>
            <a:ext cx="8229600" cy="715962"/>
          </a:xfrm>
        </p:spPr>
        <p:txBody>
          <a:bodyPr>
            <a:normAutofit/>
          </a:bodyPr>
          <a:lstStyle/>
          <a:p>
            <a:r>
              <a:rPr lang="ru-RU" sz="3200" dirty="0" smtClean="0">
                <a:latin typeface="Times New Roman" pitchFamily="18" charset="0"/>
                <a:cs typeface="Times New Roman" pitchFamily="18" charset="0"/>
              </a:rPr>
              <a:t>Специфические коммерческие диеты </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st.depositphotos.com/1010915/3837/v/950/depositphotos_38377291-stock-illustration-olympic-sports-icons.jpg"/>
          <p:cNvPicPr/>
          <p:nvPr/>
        </p:nvPicPr>
        <p:blipFill>
          <a:blip r:embed="rId2" cstate="print"/>
          <a:srcRect/>
          <a:stretch>
            <a:fillRect/>
          </a:stretch>
        </p:blipFill>
        <p:spPr bwMode="auto">
          <a:xfrm>
            <a:off x="5013118" y="1219200"/>
            <a:ext cx="4130882" cy="4038600"/>
          </a:xfrm>
          <a:prstGeom prst="rect">
            <a:avLst/>
          </a:prstGeom>
          <a:noFill/>
          <a:ln w="9525">
            <a:noFill/>
            <a:miter lim="800000"/>
            <a:headEnd/>
            <a:tailEnd/>
          </a:ln>
        </p:spPr>
      </p:pic>
      <p:sp>
        <p:nvSpPr>
          <p:cNvPr id="2" name="Содержимое 1"/>
          <p:cNvSpPr>
            <a:spLocks noGrp="1"/>
          </p:cNvSpPr>
          <p:nvPr>
            <p:ph idx="1"/>
          </p:nvPr>
        </p:nvSpPr>
        <p:spPr>
          <a:xfrm>
            <a:off x="0" y="990600"/>
            <a:ext cx="5486400" cy="5105400"/>
          </a:xfrm>
        </p:spPr>
        <p:txBody>
          <a:bodyPr>
            <a:normAutofit lnSpcReduction="10000"/>
          </a:bodyPr>
          <a:lstStyle/>
          <a:p>
            <a:pPr>
              <a:buFont typeface="Wingdings" pitchFamily="2" charset="2"/>
              <a:buChar char="ü"/>
            </a:pPr>
            <a:r>
              <a:rPr lang="ru-RU" sz="2200" dirty="0" smtClean="0">
                <a:latin typeface="Times New Roman" pitchFamily="18" charset="0"/>
                <a:cs typeface="Times New Roman" pitchFamily="18" charset="0"/>
              </a:rPr>
              <a:t>Ежедневная ходьба </a:t>
            </a:r>
            <a:r>
              <a:rPr lang="ru-RU" sz="2200" u="sng" dirty="0" smtClean="0">
                <a:latin typeface="Times New Roman" pitchFamily="18" charset="0"/>
                <a:cs typeface="Times New Roman" pitchFamily="18" charset="0"/>
              </a:rPr>
              <a:t>85 мин</a:t>
            </a:r>
            <a:r>
              <a:rPr lang="ru-RU" sz="2200" dirty="0" smtClean="0">
                <a:latin typeface="Times New Roman" pitchFamily="18" charset="0"/>
                <a:cs typeface="Times New Roman" pitchFamily="18" charset="0"/>
              </a:rPr>
              <a:t>, или 35 мин бег трусцой WOG (2011). </a:t>
            </a:r>
          </a:p>
          <a:p>
            <a:pPr>
              <a:buFont typeface="Wingdings" pitchFamily="2" charset="2"/>
              <a:buChar char="ü"/>
            </a:pPr>
            <a:r>
              <a:rPr lang="ru-RU" sz="2200" dirty="0" smtClean="0">
                <a:latin typeface="Times New Roman" pitchFamily="18" charset="0"/>
                <a:cs typeface="Times New Roman" pitchFamily="18" charset="0"/>
              </a:rPr>
              <a:t>Ежедневная умеренная </a:t>
            </a:r>
            <a:r>
              <a:rPr lang="ru-RU" sz="2200" u="sng" dirty="0" smtClean="0">
                <a:latin typeface="Times New Roman" pitchFamily="18" charset="0"/>
                <a:cs typeface="Times New Roman" pitchFamily="18" charset="0"/>
              </a:rPr>
              <a:t>30 мин </a:t>
            </a:r>
            <a:r>
              <a:rPr lang="ru-RU" sz="2200" dirty="0" smtClean="0">
                <a:latin typeface="Times New Roman" pitchFamily="18" charset="0"/>
                <a:cs typeface="Times New Roman" pitchFamily="18" charset="0"/>
              </a:rPr>
              <a:t>нагрузка (&gt;150 мин в неделю), ICSI (США, 2013). </a:t>
            </a:r>
          </a:p>
          <a:p>
            <a:pPr>
              <a:buFont typeface="Wingdings" pitchFamily="2" charset="2"/>
              <a:buChar char="ü"/>
            </a:pPr>
            <a:r>
              <a:rPr lang="ru-RU" sz="2200" dirty="0" smtClean="0">
                <a:latin typeface="Times New Roman" pitchFamily="18" charset="0"/>
                <a:cs typeface="Times New Roman" pitchFamily="18" charset="0"/>
              </a:rPr>
              <a:t>Ежедневные аэробные нагрузки средней интенсивности - 60 минут (ходьба, прогулочная езда на велосипеде) или высокой интенсивности в течение 20 минут (бег трусцой, футбол, хоккей, лыжи) не менее 5 дней в </a:t>
            </a:r>
            <a:r>
              <a:rPr lang="ru-RU" sz="2200" dirty="0" err="1" smtClean="0">
                <a:latin typeface="Times New Roman" pitchFamily="18" charset="0"/>
                <a:cs typeface="Times New Roman" pitchFamily="18" charset="0"/>
              </a:rPr>
              <a:t>нед</a:t>
            </a:r>
            <a:r>
              <a:rPr lang="ru-RU" sz="2200" dirty="0" smtClean="0">
                <a:latin typeface="Times New Roman" pitchFamily="18" charset="0"/>
                <a:cs typeface="Times New Roman" pitchFamily="18" charset="0"/>
              </a:rPr>
              <a:t> (рек </a:t>
            </a:r>
            <a:r>
              <a:rPr lang="ru-RU" sz="2200" dirty="0" err="1" smtClean="0">
                <a:latin typeface="Times New Roman" pitchFamily="18" charset="0"/>
                <a:cs typeface="Times New Roman" pitchFamily="18" charset="0"/>
              </a:rPr>
              <a:t>Мичиганского</a:t>
            </a:r>
            <a:r>
              <a:rPr lang="ru-RU" sz="2200" dirty="0" smtClean="0">
                <a:latin typeface="Times New Roman" pitchFamily="18" charset="0"/>
                <a:cs typeface="Times New Roman" pitchFamily="18" charset="0"/>
              </a:rPr>
              <a:t> университета). </a:t>
            </a:r>
          </a:p>
          <a:p>
            <a:pPr>
              <a:buFont typeface="Wingdings" pitchFamily="2" charset="2"/>
              <a:buChar char="ü"/>
            </a:pPr>
            <a:r>
              <a:rPr lang="ru-RU" sz="2200" dirty="0" smtClean="0">
                <a:latin typeface="Times New Roman" pitchFamily="18" charset="0"/>
                <a:cs typeface="Times New Roman" pitchFamily="18" charset="0"/>
              </a:rPr>
              <a:t>300 минут в неделю (60 мин/</a:t>
            </a:r>
            <a:r>
              <a:rPr lang="ru-RU" sz="2200" dirty="0" err="1" smtClean="0">
                <a:latin typeface="Times New Roman" pitchFamily="18" charset="0"/>
                <a:cs typeface="Times New Roman" pitchFamily="18" charset="0"/>
              </a:rPr>
              <a:t>д</a:t>
            </a:r>
            <a:r>
              <a:rPr lang="ru-RU" sz="2200" dirty="0" smtClean="0">
                <a:latin typeface="Times New Roman" pitchFamily="18" charset="0"/>
                <a:cs typeface="Times New Roman" pitchFamily="18" charset="0"/>
              </a:rPr>
              <a:t>) при умеренном уровне активности или 150 минут высокоинтенсивных нагрузок NHMRC Австралия (2013). </a:t>
            </a:r>
          </a:p>
          <a:p>
            <a:endParaRPr lang="ru-RU" dirty="0"/>
          </a:p>
        </p:txBody>
      </p:sp>
      <p:sp>
        <p:nvSpPr>
          <p:cNvPr id="3" name="Заголовок 2"/>
          <p:cNvSpPr>
            <a:spLocks noGrp="1"/>
          </p:cNvSpPr>
          <p:nvPr>
            <p:ph type="title"/>
          </p:nvPr>
        </p:nvSpPr>
        <p:spPr>
          <a:xfrm>
            <a:off x="457200" y="274638"/>
            <a:ext cx="8229600" cy="792162"/>
          </a:xfrm>
        </p:spPr>
        <p:txBody>
          <a:bodyPr>
            <a:normAutofit/>
          </a:bodyPr>
          <a:lstStyle/>
          <a:p>
            <a:pPr algn="ctr"/>
            <a:r>
              <a:rPr lang="ru-RU" sz="3200" i="1" dirty="0" smtClean="0">
                <a:solidFill>
                  <a:srgbClr val="002060"/>
                </a:solidFill>
                <a:latin typeface="Times New Roman" pitchFamily="18" charset="0"/>
                <a:cs typeface="Times New Roman" pitchFamily="18" charset="0"/>
              </a:rPr>
              <a:t>Физическая активность </a:t>
            </a:r>
            <a:endParaRPr lang="ru-RU" sz="3200" i="1" dirty="0">
              <a:solidFill>
                <a:srgbClr val="00206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fotohomka.ru/images/Sep/30/ffdf0de43a1f52787a84592cb1d59c7c/1.jpg"/>
          <p:cNvPicPr/>
          <p:nvPr/>
        </p:nvPicPr>
        <p:blipFill>
          <a:blip r:embed="rId2" cstate="print"/>
          <a:srcRect/>
          <a:stretch>
            <a:fillRect/>
          </a:stretch>
        </p:blipFill>
        <p:spPr bwMode="auto">
          <a:xfrm>
            <a:off x="4953000" y="1066800"/>
            <a:ext cx="4191000" cy="4114800"/>
          </a:xfrm>
          <a:prstGeom prst="rect">
            <a:avLst/>
          </a:prstGeom>
          <a:noFill/>
          <a:ln w="9525">
            <a:noFill/>
            <a:miter lim="800000"/>
            <a:headEnd/>
            <a:tailEnd/>
          </a:ln>
        </p:spPr>
      </p:pic>
      <p:sp>
        <p:nvSpPr>
          <p:cNvPr id="2" name="Содержимое 1"/>
          <p:cNvSpPr>
            <a:spLocks noGrp="1"/>
          </p:cNvSpPr>
          <p:nvPr>
            <p:ph idx="1"/>
          </p:nvPr>
        </p:nvSpPr>
        <p:spPr>
          <a:xfrm>
            <a:off x="228600" y="838200"/>
            <a:ext cx="5410200" cy="5410200"/>
          </a:xfrm>
        </p:spPr>
        <p:txBody>
          <a:bodyPr>
            <a:normAutofit fontScale="77500" lnSpcReduction="20000"/>
          </a:bodyPr>
          <a:lstStyle/>
          <a:p>
            <a:pPr>
              <a:buFont typeface="Wingdings" pitchFamily="2" charset="2"/>
              <a:buChar char="ü"/>
            </a:pPr>
            <a:r>
              <a:rPr lang="ru-RU" sz="2800" dirty="0" smtClean="0">
                <a:latin typeface="Times New Roman" pitchFamily="18" charset="0"/>
                <a:cs typeface="Times New Roman" pitchFamily="18" charset="0"/>
              </a:rPr>
              <a:t>225 - 300 мин в неделю (45-60 мин 5 раз в неделю) при средней интенсивности (Шотландия). </a:t>
            </a:r>
          </a:p>
          <a:p>
            <a:pPr>
              <a:buFont typeface="Wingdings" pitchFamily="2" charset="2"/>
              <a:buChar char="ü"/>
            </a:pPr>
            <a:r>
              <a:rPr lang="ru-RU" sz="2800" dirty="0" smtClean="0">
                <a:latin typeface="Times New Roman" pitchFamily="18" charset="0"/>
                <a:cs typeface="Times New Roman" pitchFamily="18" charset="0"/>
              </a:rPr>
              <a:t>200-300 мин в неделю </a:t>
            </a:r>
            <a:r>
              <a:rPr lang="ru-RU" sz="2800" b="1" i="1" dirty="0" smtClean="0">
                <a:solidFill>
                  <a:srgbClr val="002060"/>
                </a:solidFill>
                <a:latin typeface="Times New Roman" pitchFamily="18" charset="0"/>
                <a:cs typeface="Times New Roman" pitchFamily="18" charset="0"/>
              </a:rPr>
              <a:t>AHA/ACC/TOS (США 2014). </a:t>
            </a:r>
          </a:p>
          <a:p>
            <a:pPr>
              <a:buFont typeface="Wingdings" pitchFamily="2" charset="2"/>
              <a:buChar char="ü"/>
            </a:pPr>
            <a:r>
              <a:rPr lang="ru-RU" sz="2800" dirty="0" smtClean="0">
                <a:latin typeface="Times New Roman" pitchFamily="18" charset="0"/>
                <a:cs typeface="Times New Roman" pitchFamily="18" charset="0"/>
              </a:rPr>
              <a:t>150 минут/неделю, в том случае, если эффект не достигнут или имеет место  увеличение веса после его первоначального снижения веса, увеличить до 200-300 минут в неделю </a:t>
            </a:r>
            <a:r>
              <a:rPr lang="ru-RU" sz="2800" b="1" i="1" dirty="0" smtClean="0">
                <a:solidFill>
                  <a:srgbClr val="002060"/>
                </a:solidFill>
                <a:latin typeface="Times New Roman" pitchFamily="18" charset="0"/>
                <a:cs typeface="Times New Roman" pitchFamily="18" charset="0"/>
              </a:rPr>
              <a:t>VA/</a:t>
            </a:r>
            <a:r>
              <a:rPr lang="ru-RU" sz="2800" b="1" i="1" dirty="0" err="1" smtClean="0">
                <a:solidFill>
                  <a:srgbClr val="002060"/>
                </a:solidFill>
                <a:latin typeface="Times New Roman" pitchFamily="18" charset="0"/>
                <a:cs typeface="Times New Roman" pitchFamily="18" charset="0"/>
              </a:rPr>
              <a:t>DoD</a:t>
            </a:r>
            <a:r>
              <a:rPr lang="ru-RU" sz="2800" b="1" i="1" dirty="0" smtClean="0">
                <a:solidFill>
                  <a:srgbClr val="002060"/>
                </a:solidFill>
                <a:latin typeface="Times New Roman" pitchFamily="18" charset="0"/>
                <a:cs typeface="Times New Roman" pitchFamily="18" charset="0"/>
              </a:rPr>
              <a:t> (США 2014г).</a:t>
            </a:r>
          </a:p>
          <a:p>
            <a:pPr>
              <a:buFont typeface="Wingdings" pitchFamily="2" charset="2"/>
              <a:buChar char="ü"/>
            </a:pPr>
            <a:r>
              <a:rPr lang="ru-RU" sz="2800" dirty="0" smtClean="0">
                <a:latin typeface="Times New Roman" pitchFamily="18" charset="0"/>
                <a:cs typeface="Times New Roman" pitchFamily="18" charset="0"/>
              </a:rPr>
              <a:t>В соответствии с современными рекомендациями люди всех возрастов должны большую часть дней недели или все дни хотя бы 30–60 минут выполнять физические нагрузки средней интенсивности (например, активная ходьба) или 150 мин в неделю (5 дней по 30 минут)</a:t>
            </a:r>
            <a:r>
              <a:rPr lang="ru-RU" sz="2800" b="1" i="1" dirty="0" smtClean="0">
                <a:solidFill>
                  <a:srgbClr val="002060"/>
                </a:solidFill>
                <a:latin typeface="Times New Roman" pitchFamily="18" charset="0"/>
                <a:cs typeface="Times New Roman" pitchFamily="18" charset="0"/>
              </a:rPr>
              <a:t>  протокол РК</a:t>
            </a:r>
          </a:p>
          <a:p>
            <a:endParaRPr lang="ru-RU" dirty="0"/>
          </a:p>
        </p:txBody>
      </p:sp>
      <p:sp>
        <p:nvSpPr>
          <p:cNvPr id="3" name="Заголовок 2"/>
          <p:cNvSpPr>
            <a:spLocks noGrp="1"/>
          </p:cNvSpPr>
          <p:nvPr>
            <p:ph type="title"/>
          </p:nvPr>
        </p:nvSpPr>
        <p:spPr>
          <a:xfrm>
            <a:off x="457200" y="0"/>
            <a:ext cx="8229600" cy="868362"/>
          </a:xfrm>
        </p:spPr>
        <p:txBody>
          <a:bodyPr>
            <a:normAutofit/>
          </a:bodyPr>
          <a:lstStyle/>
          <a:p>
            <a:pPr algn="ctr"/>
            <a:r>
              <a:rPr lang="ru-RU" sz="3600" dirty="0" smtClean="0">
                <a:latin typeface="Times New Roman" pitchFamily="18" charset="0"/>
                <a:cs typeface="Times New Roman" pitchFamily="18" charset="0"/>
              </a:rPr>
              <a:t>Физическая активность </a:t>
            </a:r>
            <a:endParaRPr lang="ru-RU" sz="3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52400" y="1143000"/>
            <a:ext cx="8763000" cy="5105400"/>
          </a:xfrm>
        </p:spPr>
        <p:txBody>
          <a:bodyPr>
            <a:normAutofit fontScale="92500"/>
          </a:bodyPr>
          <a:lstStyle/>
          <a:p>
            <a:r>
              <a:rPr lang="ru-RU" sz="2400" dirty="0" smtClean="0"/>
              <a:t>У пациентов с избыточным весом и ожирением, находящихся на </a:t>
            </a:r>
            <a:r>
              <a:rPr lang="ru-RU" sz="2400" dirty="0" err="1" smtClean="0"/>
              <a:t>гипокалорийной</a:t>
            </a:r>
            <a:r>
              <a:rPr lang="ru-RU" sz="2400" dirty="0" smtClean="0"/>
              <a:t>  диете, употребление воды перед каждым основным приемом пищи способствует потере веса. В среднем употребление 500 мл воды перед каждым основным приемом пищи способствует на 44% большему снижению веса в течение 12 недель, чем стандартный питьевой режим . </a:t>
            </a:r>
          </a:p>
          <a:p>
            <a:r>
              <a:rPr lang="ru-RU" sz="2400" dirty="0" smtClean="0"/>
              <a:t>Адекватное потребление питьевой воды может способствовать дополнительной потере веса. Регулярное потребление 10 мл/кг холодной воды может привести к потере веса около 1.2 кг/год. Этот эффект достигается главным образом за счет увеличения расхода энергии в состоянии покоя. </a:t>
            </a:r>
          </a:p>
          <a:p>
            <a:pPr>
              <a:buNone/>
            </a:pPr>
            <a:r>
              <a:rPr lang="ru-RU" sz="2400" dirty="0" smtClean="0"/>
              <a:t> </a:t>
            </a:r>
          </a:p>
        </p:txBody>
      </p:sp>
      <p:sp>
        <p:nvSpPr>
          <p:cNvPr id="3" name="Заголовок 2"/>
          <p:cNvSpPr>
            <a:spLocks noGrp="1"/>
          </p:cNvSpPr>
          <p:nvPr>
            <p:ph type="title"/>
          </p:nvPr>
        </p:nvSpPr>
        <p:spPr/>
        <p:txBody>
          <a:bodyPr>
            <a:normAutofit fontScale="90000"/>
          </a:bodyPr>
          <a:lstStyle/>
          <a:p>
            <a:r>
              <a:rPr lang="ru-RU" sz="4400" dirty="0" smtClean="0"/>
              <a:t>Питьевой режим </a:t>
            </a:r>
            <a:br>
              <a:rPr lang="ru-RU" sz="4400" dirty="0" smtClean="0"/>
            </a:br>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19200"/>
            <a:ext cx="8229600" cy="5410200"/>
          </a:xfrm>
        </p:spPr>
        <p:txBody>
          <a:bodyPr>
            <a:normAutofit fontScale="70000" lnSpcReduction="20000"/>
          </a:bodyPr>
          <a:lstStyle/>
          <a:p>
            <a:r>
              <a:rPr lang="ru-RU" sz="3400" dirty="0" smtClean="0"/>
              <a:t>Поведенческая терапия — это изменение особенностей поведения, которые способствуют чрезмерному потреблению пищи, неправильному питанию, сидячему образу жизни. Хотя  этот подход дает хорошие результаты, он является сложным и трудоемким. </a:t>
            </a:r>
          </a:p>
          <a:p>
            <a:r>
              <a:rPr lang="ru-RU" sz="3400" dirty="0" smtClean="0"/>
              <a:t> Помимо этого, особое внимание следует обращать на качество сна пациента. </a:t>
            </a:r>
          </a:p>
          <a:p>
            <a:r>
              <a:rPr lang="ru-RU" sz="3400" dirty="0" smtClean="0"/>
              <a:t>Достаточная продолжительность сна благотворно влияет на жировой обмен, тогда как  недостаток сна ограничивает способность организма перерабатывать энергетические  ресурсы и регулировать массу жировой ткани.</a:t>
            </a:r>
          </a:p>
          <a:p>
            <a:r>
              <a:rPr lang="ru-RU" sz="3400" dirty="0" smtClean="0"/>
              <a:t> Оптимальная продолжительность сна  для взрослого человека от 7 до 8 часов. Меньшая (&lt;6 ч) или большая продолжительность сна (&gt; 9 ч) повышает риск увеличения массы тела</a:t>
            </a:r>
          </a:p>
          <a:p>
            <a:endParaRPr lang="ru-RU" dirty="0"/>
          </a:p>
        </p:txBody>
      </p:sp>
      <p:sp>
        <p:nvSpPr>
          <p:cNvPr id="3" name="Заголовок 2"/>
          <p:cNvSpPr>
            <a:spLocks noGrp="1"/>
          </p:cNvSpPr>
          <p:nvPr>
            <p:ph type="title"/>
          </p:nvPr>
        </p:nvSpPr>
        <p:spPr/>
        <p:txBody>
          <a:bodyPr>
            <a:normAutofit fontScale="90000"/>
          </a:bodyPr>
          <a:lstStyle/>
          <a:p>
            <a:r>
              <a:rPr lang="ru-RU" sz="4400" dirty="0" smtClean="0"/>
              <a:t>Поведенческая терапия </a:t>
            </a:r>
            <a:br>
              <a:rPr lang="ru-RU" sz="4400" dirty="0" smtClean="0"/>
            </a:br>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orldartsme.com/images/funny-einstein-clipart-1.jpg"/>
          <p:cNvPicPr>
            <a:picLocks noChangeAspect="1" noChangeArrowheads="1"/>
          </p:cNvPicPr>
          <p:nvPr/>
        </p:nvPicPr>
        <p:blipFill>
          <a:blip r:embed="rId2" cstate="print"/>
          <a:srcRect/>
          <a:stretch>
            <a:fillRect/>
          </a:stretch>
        </p:blipFill>
        <p:spPr bwMode="auto">
          <a:xfrm>
            <a:off x="6850250" y="2438400"/>
            <a:ext cx="2293749" cy="2819400"/>
          </a:xfrm>
          <a:prstGeom prst="rect">
            <a:avLst/>
          </a:prstGeom>
          <a:noFill/>
        </p:spPr>
      </p:pic>
      <p:sp>
        <p:nvSpPr>
          <p:cNvPr id="2" name="Содержимое 1"/>
          <p:cNvSpPr>
            <a:spLocks noGrp="1"/>
          </p:cNvSpPr>
          <p:nvPr>
            <p:ph idx="1"/>
          </p:nvPr>
        </p:nvSpPr>
        <p:spPr>
          <a:xfrm>
            <a:off x="152400" y="685800"/>
            <a:ext cx="6705600" cy="6172200"/>
          </a:xfrm>
        </p:spPr>
        <p:txBody>
          <a:bodyPr>
            <a:normAutofit fontScale="55000" lnSpcReduction="20000"/>
          </a:bodyPr>
          <a:lstStyle/>
          <a:p>
            <a:pPr>
              <a:buFont typeface="Wingdings" pitchFamily="2" charset="2"/>
              <a:buChar char="q"/>
            </a:pPr>
            <a:r>
              <a:rPr lang="ru-RU" sz="3600" dirty="0" smtClean="0">
                <a:latin typeface="Times New Roman" pitchFamily="18" charset="0"/>
                <a:cs typeface="Times New Roman" pitchFamily="18" charset="0"/>
              </a:rPr>
              <a:t>Если в течение 6 месяцев на фоне коррекции веса с помощью диеты, физических нагрузок и </a:t>
            </a:r>
            <a:r>
              <a:rPr lang="ru-RU" sz="3600" dirty="0" err="1" smtClean="0">
                <a:latin typeface="Times New Roman" pitchFamily="18" charset="0"/>
                <a:cs typeface="Times New Roman" pitchFamily="18" charset="0"/>
              </a:rPr>
              <a:t>бихевиоральной</a:t>
            </a:r>
            <a:r>
              <a:rPr lang="ru-RU" sz="3600" dirty="0" smtClean="0">
                <a:latin typeface="Times New Roman" pitchFamily="18" charset="0"/>
                <a:cs typeface="Times New Roman" pitchFamily="18" charset="0"/>
              </a:rPr>
              <a:t> терапии, вес тела не снижается на 5-10% следует начинать медикаментозную терапию </a:t>
            </a:r>
            <a:r>
              <a:rPr lang="ru-RU" sz="3600" b="1" i="1" dirty="0" smtClean="0">
                <a:solidFill>
                  <a:srgbClr val="002060"/>
                </a:solidFill>
                <a:latin typeface="Times New Roman" pitchFamily="18" charset="0"/>
                <a:cs typeface="Times New Roman" pitchFamily="18" charset="0"/>
              </a:rPr>
              <a:t>(WOG, 2011г). </a:t>
            </a:r>
          </a:p>
          <a:p>
            <a:pPr>
              <a:buFont typeface="Wingdings" pitchFamily="2" charset="2"/>
              <a:buChar char="q"/>
            </a:pPr>
            <a:r>
              <a:rPr lang="ru-RU" sz="3600" dirty="0" smtClean="0">
                <a:latin typeface="Times New Roman" pitchFamily="18" charset="0"/>
                <a:cs typeface="Times New Roman" pitchFamily="18" charset="0"/>
              </a:rPr>
              <a:t>ИМТ более 27 кг/м2</a:t>
            </a:r>
            <a:r>
              <a:rPr lang="ru-RU" sz="3600" b="1" i="1" dirty="0" smtClean="0">
                <a:solidFill>
                  <a:srgbClr val="002060"/>
                </a:solidFill>
                <a:latin typeface="Times New Roman" pitchFamily="18" charset="0"/>
                <a:cs typeface="Times New Roman" pitchFamily="18" charset="0"/>
              </a:rPr>
              <a:t> (ААЕ, США 2014) </a:t>
            </a:r>
          </a:p>
          <a:p>
            <a:pPr>
              <a:buFont typeface="Wingdings" pitchFamily="2" charset="2"/>
              <a:buChar char="q"/>
            </a:pPr>
            <a:r>
              <a:rPr lang="ru-RU" sz="3600" dirty="0" smtClean="0">
                <a:latin typeface="Times New Roman" pitchFamily="18" charset="0"/>
                <a:cs typeface="Times New Roman" pitchFamily="18" charset="0"/>
              </a:rPr>
              <a:t>ИМТ выше, чем 30 кг/м2 или 27 кг/м2 при наличии </a:t>
            </a:r>
            <a:r>
              <a:rPr lang="ru-RU" sz="3600" dirty="0" err="1" smtClean="0">
                <a:latin typeface="Times New Roman" pitchFamily="18" charset="0"/>
                <a:cs typeface="Times New Roman" pitchFamily="18" charset="0"/>
              </a:rPr>
              <a:t>коморбидной</a:t>
            </a:r>
            <a:r>
              <a:rPr lang="ru-RU" sz="3600" dirty="0" smtClean="0">
                <a:latin typeface="Times New Roman" pitchFamily="18" charset="0"/>
                <a:cs typeface="Times New Roman" pitchFamily="18" charset="0"/>
              </a:rPr>
              <a:t> патологии </a:t>
            </a:r>
            <a:r>
              <a:rPr lang="ru-RU" sz="3600" b="1" i="1" dirty="0" smtClean="0">
                <a:solidFill>
                  <a:srgbClr val="002060"/>
                </a:solidFill>
                <a:latin typeface="Times New Roman" pitchFamily="18" charset="0"/>
                <a:cs typeface="Times New Roman" pitchFamily="18" charset="0"/>
              </a:rPr>
              <a:t>ICSI(США, 2013) и NHMRC Австралия (2013), NICE (Великобритания CG189, 2014) </a:t>
            </a:r>
          </a:p>
          <a:p>
            <a:pPr>
              <a:buFont typeface="Wingdings" pitchFamily="2" charset="2"/>
              <a:buChar char="q"/>
            </a:pPr>
            <a:r>
              <a:rPr lang="ru-RU" sz="3600" dirty="0" smtClean="0">
                <a:latin typeface="Times New Roman" pitchFamily="18" charset="0"/>
                <a:cs typeface="Times New Roman" pitchFamily="18" charset="0"/>
              </a:rPr>
              <a:t>Если пациент не может дополнительно к диете увеличить физическую  активность в связи с тяжестью ожирения или наличием </a:t>
            </a:r>
            <a:r>
              <a:rPr lang="ru-RU" sz="3600" dirty="0" err="1" smtClean="0">
                <a:latin typeface="Times New Roman" pitchFamily="18" charset="0"/>
                <a:cs typeface="Times New Roman" pitchFamily="18" charset="0"/>
              </a:rPr>
              <a:t>коморбидной</a:t>
            </a:r>
            <a:r>
              <a:rPr lang="ru-RU" sz="3600" dirty="0" smtClean="0">
                <a:latin typeface="Times New Roman" pitchFamily="18" charset="0"/>
                <a:cs typeface="Times New Roman" pitchFamily="18" charset="0"/>
              </a:rPr>
              <a:t>  патологии, а также, если ранее у пациента были неудачные попытки снизить вес с помощью коррекции диеты и образа жизни </a:t>
            </a:r>
            <a:r>
              <a:rPr lang="ru-RU" sz="3600" b="1" i="1" dirty="0" smtClean="0">
                <a:solidFill>
                  <a:srgbClr val="002060"/>
                </a:solidFill>
                <a:latin typeface="Times New Roman" pitchFamily="18" charset="0"/>
                <a:cs typeface="Times New Roman" pitchFamily="18" charset="0"/>
              </a:rPr>
              <a:t>EES (2015) </a:t>
            </a:r>
          </a:p>
          <a:p>
            <a:pPr>
              <a:buFont typeface="Wingdings" pitchFamily="2" charset="2"/>
              <a:buChar char="q"/>
            </a:pPr>
            <a:r>
              <a:rPr lang="ru-RU" sz="3600" dirty="0" smtClean="0">
                <a:latin typeface="Times New Roman" pitchFamily="18" charset="0"/>
                <a:cs typeface="Times New Roman" pitchFamily="18" charset="0"/>
              </a:rPr>
              <a:t>при ИМТ ³ 30 кг/м2 и отсутствии сопутствующих заболеваний, а также при ИМТ ³ 28 кг/м2 и наличии ассоциированных с ожирением заболеваний,   при неэффективности диеты, физических нагрузок и поведенческой терапии рекомендуется дополнительно медикаментозная терапия</a:t>
            </a:r>
            <a:endParaRPr lang="ru-RU" sz="3600" b="1" i="1" dirty="0" smtClean="0">
              <a:solidFill>
                <a:srgbClr val="002060"/>
              </a:solidFill>
              <a:latin typeface="Times New Roman" pitchFamily="18" charset="0"/>
              <a:cs typeface="Times New Roman" pitchFamily="18" charset="0"/>
            </a:endParaRPr>
          </a:p>
          <a:p>
            <a:r>
              <a:rPr lang="ru-RU" sz="2400" b="1" i="1" dirty="0" smtClean="0">
                <a:solidFill>
                  <a:srgbClr val="002060"/>
                </a:solidFill>
                <a:latin typeface="Times New Roman" pitchFamily="18" charset="0"/>
                <a:cs typeface="Times New Roman" pitchFamily="18" charset="0"/>
              </a:rPr>
              <a:t>протокол РК 2017</a:t>
            </a:r>
            <a:endParaRPr lang="ru-RU" dirty="0"/>
          </a:p>
        </p:txBody>
      </p:sp>
      <p:sp>
        <p:nvSpPr>
          <p:cNvPr id="3" name="Заголовок 2"/>
          <p:cNvSpPr>
            <a:spLocks noGrp="1"/>
          </p:cNvSpPr>
          <p:nvPr>
            <p:ph type="title"/>
          </p:nvPr>
        </p:nvSpPr>
        <p:spPr>
          <a:xfrm>
            <a:off x="457200" y="0"/>
            <a:ext cx="8229600" cy="639762"/>
          </a:xfrm>
        </p:spPr>
        <p:txBody>
          <a:bodyPr>
            <a:normAutofit/>
          </a:bodyPr>
          <a:lstStyle/>
          <a:p>
            <a:pPr algn="ctr"/>
            <a:r>
              <a:rPr lang="ru-RU" sz="3200" i="1" dirty="0" smtClean="0">
                <a:latin typeface="Times New Roman" pitchFamily="18" charset="0"/>
                <a:cs typeface="Times New Roman" pitchFamily="18" charset="0"/>
              </a:rPr>
              <a:t>Медикаментозная терапия</a:t>
            </a:r>
            <a:endParaRPr lang="ru-RU" sz="32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lanfarm.ru/files/upload/goods/940fc6e8a32aa41153d4a3ba6ca11f98.png"/>
          <p:cNvPicPr>
            <a:picLocks noChangeAspect="1" noChangeArrowheads="1"/>
          </p:cNvPicPr>
          <p:nvPr/>
        </p:nvPicPr>
        <p:blipFill>
          <a:blip r:embed="rId2" cstate="print"/>
          <a:srcRect/>
          <a:stretch>
            <a:fillRect/>
          </a:stretch>
        </p:blipFill>
        <p:spPr bwMode="auto">
          <a:xfrm>
            <a:off x="1066800" y="2895600"/>
            <a:ext cx="7316787" cy="3268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533400" y="914400"/>
            <a:ext cx="8229600" cy="2633472"/>
          </a:xfrm>
        </p:spPr>
        <p:txBody>
          <a:bodyPr>
            <a:normAutofit fontScale="92500" lnSpcReduction="10000"/>
          </a:bodyPr>
          <a:lstStyle/>
          <a:p>
            <a:pPr>
              <a:buFont typeface="Wingdings" pitchFamily="2" charset="2"/>
              <a:buChar char="ü"/>
            </a:pPr>
            <a:r>
              <a:rPr lang="ru-RU" sz="2800" b="1" i="1" dirty="0" smtClean="0">
                <a:solidFill>
                  <a:srgbClr val="002060"/>
                </a:solidFill>
                <a:latin typeface="Times New Roman" pitchFamily="18" charset="0"/>
                <a:cs typeface="Times New Roman" pitchFamily="18" charset="0"/>
              </a:rPr>
              <a:t>Латинское название:</a:t>
            </a:r>
            <a:r>
              <a:rPr lang="ru-RU"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Victoza</a:t>
            </a:r>
            <a:endParaRPr lang="en-US" sz="2800" dirty="0" smtClean="0">
              <a:latin typeface="Times New Roman" pitchFamily="18" charset="0"/>
              <a:cs typeface="Times New Roman" pitchFamily="18" charset="0"/>
            </a:endParaRPr>
          </a:p>
          <a:p>
            <a:pPr>
              <a:buFont typeface="Wingdings" pitchFamily="2" charset="2"/>
              <a:buChar char="ü"/>
            </a:pPr>
            <a:r>
              <a:rPr lang="ru-RU" sz="2800" b="1" dirty="0" smtClean="0">
                <a:solidFill>
                  <a:srgbClr val="002060"/>
                </a:solidFill>
                <a:latin typeface="Times New Roman" pitchFamily="18" charset="0"/>
                <a:cs typeface="Times New Roman" pitchFamily="18" charset="0"/>
              </a:rPr>
              <a:t>Действующее вещество: </a:t>
            </a:r>
            <a:r>
              <a:rPr lang="ru-RU" sz="2800" dirty="0" err="1" smtClean="0">
                <a:latin typeface="Times New Roman" pitchFamily="18" charset="0"/>
                <a:cs typeface="Times New Roman" pitchFamily="18" charset="0"/>
              </a:rPr>
              <a:t>Лираглутид</a:t>
            </a:r>
            <a:r>
              <a:rPr lang="ru-RU"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Liraglutide</a:t>
            </a:r>
            <a:r>
              <a:rPr lang="en-US" sz="2800" dirty="0" smtClean="0">
                <a:latin typeface="Times New Roman" pitchFamily="18" charset="0"/>
                <a:cs typeface="Times New Roman" pitchFamily="18" charset="0"/>
              </a:rPr>
              <a:t>)</a:t>
            </a:r>
          </a:p>
          <a:p>
            <a:pPr>
              <a:buFont typeface="Wingdings" pitchFamily="2" charset="2"/>
              <a:buChar char="ü"/>
            </a:pPr>
            <a:r>
              <a:rPr lang="ru-RU" sz="2800" b="1" i="1" dirty="0" smtClean="0">
                <a:solidFill>
                  <a:srgbClr val="002060"/>
                </a:solidFill>
                <a:latin typeface="Times New Roman" pitchFamily="18" charset="0"/>
                <a:cs typeface="Times New Roman" pitchFamily="18" charset="0"/>
              </a:rPr>
              <a:t>Производитель:</a:t>
            </a:r>
            <a:r>
              <a:rPr lang="ru-RU"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Novo Nordisk (</a:t>
            </a:r>
            <a:r>
              <a:rPr lang="ru-RU" sz="2800" dirty="0" smtClean="0">
                <a:latin typeface="Times New Roman" pitchFamily="18" charset="0"/>
                <a:cs typeface="Times New Roman" pitchFamily="18" charset="0"/>
              </a:rPr>
              <a:t>Дания)</a:t>
            </a:r>
          </a:p>
          <a:p>
            <a:pPr>
              <a:buFont typeface="Wingdings" pitchFamily="2" charset="2"/>
              <a:buChar char="ü"/>
            </a:pPr>
            <a:r>
              <a:rPr lang="ru-RU" sz="2800" b="1" i="1" dirty="0" smtClean="0">
                <a:solidFill>
                  <a:srgbClr val="002060"/>
                </a:solidFill>
                <a:latin typeface="Times New Roman" pitchFamily="18" charset="0"/>
                <a:cs typeface="Times New Roman" pitchFamily="18" charset="0"/>
              </a:rPr>
              <a:t>Форма выпуска: </a:t>
            </a:r>
            <a:r>
              <a:rPr lang="ru-RU" sz="2800" dirty="0" smtClean="0">
                <a:latin typeface="Times New Roman" pitchFamily="18" charset="0"/>
                <a:cs typeface="Times New Roman" pitchFamily="18" charset="0"/>
              </a:rPr>
              <a:t>Раствор для подкожных инъекций.</a:t>
            </a:r>
          </a:p>
          <a:p>
            <a:pPr>
              <a:buFont typeface="Wingdings" pitchFamily="2" charset="2"/>
              <a:buChar char="ü"/>
            </a:pPr>
            <a:r>
              <a:rPr lang="ru-RU" sz="2800" b="1" i="1" dirty="0" smtClean="0">
                <a:solidFill>
                  <a:srgbClr val="002060"/>
                </a:solidFill>
                <a:latin typeface="Times New Roman" pitchFamily="18" charset="0"/>
                <a:cs typeface="Times New Roman" pitchFamily="18" charset="0"/>
              </a:rPr>
              <a:t>Фармакологическое действие: </a:t>
            </a:r>
            <a:r>
              <a:rPr lang="ru-RU" sz="2800" dirty="0" smtClean="0">
                <a:latin typeface="Times New Roman" pitchFamily="18" charset="0"/>
                <a:cs typeface="Times New Roman" pitchFamily="18" charset="0"/>
              </a:rPr>
              <a:t>Гипогликемическое. </a:t>
            </a:r>
            <a:r>
              <a:rPr lang="ru-RU" sz="2800" dirty="0" smtClean="0"/>
              <a:t/>
            </a:r>
            <a:br>
              <a:rPr lang="ru-RU" sz="2800" dirty="0" smtClean="0"/>
            </a:br>
            <a:endParaRPr lang="en-US" sz="2800" dirty="0" smtClean="0"/>
          </a:p>
          <a:p>
            <a:endParaRPr lang="ru-RU" dirty="0"/>
          </a:p>
        </p:txBody>
      </p:sp>
      <p:sp>
        <p:nvSpPr>
          <p:cNvPr id="3" name="Заголовок 2"/>
          <p:cNvSpPr>
            <a:spLocks noGrp="1"/>
          </p:cNvSpPr>
          <p:nvPr>
            <p:ph type="title"/>
          </p:nvPr>
        </p:nvSpPr>
        <p:spPr>
          <a:xfrm>
            <a:off x="457200" y="0"/>
            <a:ext cx="8229600" cy="1143000"/>
          </a:xfrm>
        </p:spPr>
        <p:txBody>
          <a:bodyPr/>
          <a:lstStyle/>
          <a:p>
            <a:r>
              <a:rPr lang="ru-RU" dirty="0" smtClean="0">
                <a:latin typeface="Times New Roman" pitchFamily="18" charset="0"/>
                <a:cs typeface="Times New Roman" pitchFamily="18" charset="0"/>
              </a:rPr>
              <a:t>ВИКТОЗА</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66800"/>
            <a:ext cx="8229600" cy="4800600"/>
          </a:xfrm>
        </p:spPr>
        <p:txBody>
          <a:bodyPr/>
          <a:lstStyle/>
          <a:p>
            <a:pPr>
              <a:buFont typeface="Wingdings" pitchFamily="2" charset="2"/>
              <a:buChar char="q"/>
            </a:pPr>
            <a:r>
              <a:rPr lang="ru-RU" sz="2800" dirty="0" err="1" smtClean="0">
                <a:latin typeface="Times New Roman" pitchFamily="18" charset="0"/>
                <a:cs typeface="Times New Roman" pitchFamily="18" charset="0"/>
              </a:rPr>
              <a:t>Лираглутид</a:t>
            </a:r>
            <a:r>
              <a:rPr lang="ru-RU" sz="2800" dirty="0" smtClean="0">
                <a:latin typeface="Times New Roman" pitchFamily="18" charset="0"/>
                <a:cs typeface="Times New Roman" pitchFamily="18" charset="0"/>
              </a:rPr>
              <a:t> уменьшает массу тела у человека преимущественно посредством уменьшения массы жировой ткани. Уменьшение массы тела происходит за счет уменьшения потребления пищи. </a:t>
            </a:r>
          </a:p>
          <a:p>
            <a:pPr>
              <a:buFont typeface="Wingdings" pitchFamily="2" charset="2"/>
              <a:buChar char="q"/>
            </a:pPr>
            <a:r>
              <a:rPr lang="ru-RU" sz="2800" dirty="0" smtClean="0">
                <a:latin typeface="Times New Roman" pitchFamily="18" charset="0"/>
                <a:cs typeface="Times New Roman" pitchFamily="18" charset="0"/>
              </a:rPr>
              <a:t> Врачи предостерегают от спонтанного приема этого препарата желающими похудеть. Использование его сопряжено с риском рака щитовидной железы и  возникновения панкреатита</a:t>
            </a:r>
          </a:p>
          <a:p>
            <a:endParaRPr lang="ru-RU" dirty="0"/>
          </a:p>
        </p:txBody>
      </p:sp>
      <p:sp>
        <p:nvSpPr>
          <p:cNvPr id="3" name="Заголовок 2"/>
          <p:cNvSpPr>
            <a:spLocks noGrp="1"/>
          </p:cNvSpPr>
          <p:nvPr>
            <p:ph type="title"/>
          </p:nvPr>
        </p:nvSpPr>
        <p:spPr>
          <a:xfrm>
            <a:off x="533400" y="0"/>
            <a:ext cx="8229600" cy="1143000"/>
          </a:xfrm>
        </p:spPr>
        <p:txBody>
          <a:bodyPr>
            <a:normAutofit/>
          </a:bodyPr>
          <a:lstStyle/>
          <a:p>
            <a:pPr algn="ctr"/>
            <a:r>
              <a:rPr lang="ru-RU" sz="3600" dirty="0" smtClean="0">
                <a:latin typeface="Times New Roman" pitchFamily="18" charset="0"/>
                <a:cs typeface="Times New Roman" pitchFamily="18" charset="0"/>
              </a:rPr>
              <a:t>ВИКТОЗА</a:t>
            </a:r>
            <a:endParaRPr lang="ru-RU" sz="3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3400" y="1066801"/>
            <a:ext cx="8229600" cy="2667000"/>
          </a:xfrm>
        </p:spPr>
        <p:txBody>
          <a:bodyPr>
            <a:normAutofit fontScale="77500" lnSpcReduction="20000"/>
          </a:bodyPr>
          <a:lstStyle/>
          <a:p>
            <a:pPr>
              <a:buFont typeface="Wingdings" pitchFamily="2" charset="2"/>
              <a:buChar char="q"/>
            </a:pPr>
            <a:r>
              <a:rPr lang="ru-RU" sz="2800" dirty="0" smtClean="0">
                <a:latin typeface="Times New Roman" pitchFamily="18" charset="0"/>
                <a:cs typeface="Times New Roman" pitchFamily="18" charset="0"/>
              </a:rPr>
              <a:t>Отзывы на форумах встречаются чаще отрицательные. Большинство худеющих отмечают потерю веса 1 кг в месяц, в лучшем случае 10 кг за полгода. Активно обсуждается вопрос, есть ли смысл так вмешиваться в обмен веществ ради 1 кг в месяц? При том, что соблюдение диеты и физическая нагрузка все равно обязательны.</a:t>
            </a:r>
          </a:p>
          <a:p>
            <a:pPr>
              <a:buFont typeface="Wingdings" pitchFamily="2" charset="2"/>
              <a:buChar char="q"/>
            </a:pPr>
            <a:r>
              <a:rPr lang="ru-RU" sz="2800" dirty="0" smtClean="0">
                <a:latin typeface="Times New Roman" pitchFamily="18" charset="0"/>
                <a:cs typeface="Times New Roman" pitchFamily="18" charset="0"/>
              </a:rPr>
              <a:t>Стоимость раствора для инъекций в </a:t>
            </a:r>
            <a:r>
              <a:rPr lang="ru-RU" sz="2800" dirty="0" err="1" smtClean="0">
                <a:latin typeface="Times New Roman" pitchFamily="18" charset="0"/>
                <a:cs typeface="Times New Roman" pitchFamily="18" charset="0"/>
              </a:rPr>
              <a:t>шприц-ручке</a:t>
            </a:r>
            <a:r>
              <a:rPr lang="ru-RU" sz="2800" dirty="0" smtClean="0">
                <a:latin typeface="Times New Roman" pitchFamily="18" charset="0"/>
                <a:cs typeface="Times New Roman" pitchFamily="18" charset="0"/>
              </a:rPr>
              <a:t> 3 мл №2 колеблется от 7187 руб. до 11258 руб.</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1020762"/>
          </a:xfrm>
        </p:spPr>
        <p:txBody>
          <a:bodyPr/>
          <a:lstStyle/>
          <a:p>
            <a:pPr algn="ctr"/>
            <a:r>
              <a:rPr lang="ru-RU" i="1" dirty="0" smtClean="0">
                <a:latin typeface="Times New Roman" pitchFamily="18" charset="0"/>
                <a:cs typeface="Times New Roman" pitchFamily="18" charset="0"/>
              </a:rPr>
              <a:t>ВИКТОЗА</a:t>
            </a:r>
            <a:endParaRPr lang="ru-RU" i="1" dirty="0">
              <a:latin typeface="Times New Roman" pitchFamily="18" charset="0"/>
              <a:cs typeface="Times New Roman" pitchFamily="18" charset="0"/>
            </a:endParaRPr>
          </a:p>
        </p:txBody>
      </p:sp>
      <p:pic>
        <p:nvPicPr>
          <p:cNvPr id="4" name="Picture 2" descr="http://www.type2nation.com/wp-content/uploads/2017/09/Type_2_Nation_Drugs_Cardiovascular_Health_945px-825x510.jpg"/>
          <p:cNvPicPr>
            <a:picLocks noChangeAspect="1" noChangeArrowheads="1"/>
          </p:cNvPicPr>
          <p:nvPr/>
        </p:nvPicPr>
        <p:blipFill>
          <a:blip r:embed="rId2" cstate="print"/>
          <a:srcRect/>
          <a:stretch>
            <a:fillRect/>
          </a:stretch>
        </p:blipFill>
        <p:spPr bwMode="auto">
          <a:xfrm>
            <a:off x="3124200" y="3505200"/>
            <a:ext cx="5472113" cy="28321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04800" y="914400"/>
            <a:ext cx="8382000" cy="4525963"/>
          </a:xfrm>
        </p:spPr>
        <p:txBody>
          <a:bodyPr>
            <a:normAutofit/>
          </a:bodyPr>
          <a:lstStyle/>
          <a:p>
            <a:r>
              <a:rPr lang="ru-RU" sz="2400" b="1" i="1" dirty="0" smtClean="0">
                <a:solidFill>
                  <a:srgbClr val="002060"/>
                </a:solidFill>
                <a:latin typeface="Times New Roman" pitchFamily="18" charset="0"/>
                <a:cs typeface="Times New Roman" pitchFamily="18" charset="0"/>
              </a:rPr>
              <a:t>Латинское название: </a:t>
            </a:r>
            <a:r>
              <a:rPr lang="en-US" sz="2400" dirty="0" err="1" smtClean="0">
                <a:latin typeface="Times New Roman" pitchFamily="18" charset="0"/>
                <a:cs typeface="Times New Roman" pitchFamily="18" charset="0"/>
              </a:rPr>
              <a:t>Orlistat</a:t>
            </a:r>
            <a:endParaRPr lang="en-US" sz="2400" dirty="0" smtClean="0">
              <a:latin typeface="Times New Roman" pitchFamily="18" charset="0"/>
              <a:cs typeface="Times New Roman" pitchFamily="18" charset="0"/>
            </a:endParaRPr>
          </a:p>
          <a:p>
            <a:r>
              <a:rPr lang="ru-RU" sz="2400" b="1" i="1" dirty="0" smtClean="0">
                <a:solidFill>
                  <a:srgbClr val="002060"/>
                </a:solidFill>
                <a:latin typeface="Times New Roman" pitchFamily="18" charset="0"/>
                <a:cs typeface="Times New Roman" pitchFamily="18" charset="0"/>
              </a:rPr>
              <a:t>Действующее вещество: </a:t>
            </a:r>
            <a:r>
              <a:rPr lang="ru-RU" sz="2400" dirty="0" err="1" smtClean="0">
                <a:latin typeface="Times New Roman" pitchFamily="18" charset="0"/>
                <a:cs typeface="Times New Roman" pitchFamily="18" charset="0"/>
              </a:rPr>
              <a:t>Орлистат</a:t>
            </a:r>
            <a:r>
              <a:rPr lang="ru-RU"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Orlistat</a:t>
            </a:r>
            <a:r>
              <a:rPr lang="en-US" sz="2400" dirty="0" smtClean="0">
                <a:latin typeface="Times New Roman" pitchFamily="18" charset="0"/>
                <a:cs typeface="Times New Roman" pitchFamily="18" charset="0"/>
              </a:rPr>
              <a:t>)</a:t>
            </a:r>
          </a:p>
          <a:p>
            <a:r>
              <a:rPr lang="ru-RU" sz="2400" b="1" i="1" dirty="0" smtClean="0">
                <a:solidFill>
                  <a:srgbClr val="002060"/>
                </a:solidFill>
                <a:latin typeface="Times New Roman" pitchFamily="18" charset="0"/>
                <a:cs typeface="Times New Roman" pitchFamily="18" charset="0"/>
              </a:rPr>
              <a:t>Производитель:</a:t>
            </a:r>
            <a:r>
              <a:rPr lang="ru-RU" sz="2400" b="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Stada</a:t>
            </a:r>
            <a:r>
              <a:rPr lang="en-US" sz="2000" i="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Германия), </a:t>
            </a:r>
            <a:r>
              <a:rPr lang="ru-RU" sz="2000" i="1" dirty="0" err="1" smtClean="0">
                <a:latin typeface="Times New Roman" pitchFamily="18" charset="0"/>
                <a:cs typeface="Times New Roman" pitchFamily="18" charset="0"/>
              </a:rPr>
              <a:t>Чжецзян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Хайсан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Фармасьютикал</a:t>
            </a:r>
            <a:r>
              <a:rPr lang="ru-RU" sz="2000" i="1" dirty="0" smtClean="0">
                <a:latin typeface="Times New Roman" pitchFamily="18" charset="0"/>
                <a:cs typeface="Times New Roman" pitchFamily="18" charset="0"/>
              </a:rPr>
              <a:t> (Китай), </a:t>
            </a:r>
            <a:r>
              <a:rPr lang="en-US" sz="2000" i="1" dirty="0" err="1" smtClean="0">
                <a:latin typeface="Times New Roman" pitchFamily="18" charset="0"/>
                <a:cs typeface="Times New Roman" pitchFamily="18" charset="0"/>
              </a:rPr>
              <a:t>Nosch</a:t>
            </a:r>
            <a:r>
              <a:rPr lang="en-US" sz="2000" i="1" dirty="0" smtClean="0">
                <a:latin typeface="Times New Roman" pitchFamily="18" charset="0"/>
                <a:cs typeface="Times New Roman" pitchFamily="18" charset="0"/>
              </a:rPr>
              <a:t> Labs Private Limited, </a:t>
            </a:r>
            <a:r>
              <a:rPr lang="en-US" sz="2000" i="1" dirty="0" err="1" smtClean="0">
                <a:latin typeface="Times New Roman" pitchFamily="18" charset="0"/>
                <a:cs typeface="Times New Roman" pitchFamily="18" charset="0"/>
              </a:rPr>
              <a:t>R.A.Chem</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Pharma</a:t>
            </a:r>
            <a:r>
              <a:rPr lang="en-US" sz="2000" i="1" dirty="0" smtClean="0">
                <a:latin typeface="Times New Roman" pitchFamily="18" charset="0"/>
                <a:cs typeface="Times New Roman" pitchFamily="18" charset="0"/>
              </a:rPr>
              <a:t> Limited, Lee </a:t>
            </a:r>
            <a:r>
              <a:rPr lang="en-US" sz="2000" i="1" dirty="0" err="1" smtClean="0">
                <a:latin typeface="Times New Roman" pitchFamily="18" charset="0"/>
                <a:cs typeface="Times New Roman" pitchFamily="18" charset="0"/>
              </a:rPr>
              <a:t>Pharma</a:t>
            </a:r>
            <a:r>
              <a:rPr lang="en-US" sz="2000" i="1" dirty="0" smtClean="0">
                <a:latin typeface="Times New Roman" pitchFamily="18" charset="0"/>
                <a:cs typeface="Times New Roman" pitchFamily="18" charset="0"/>
              </a:rPr>
              <a:t>, Ranbaxy (</a:t>
            </a:r>
            <a:r>
              <a:rPr lang="ru-RU" sz="2000" i="1" dirty="0" smtClean="0">
                <a:latin typeface="Times New Roman" pitchFamily="18" charset="0"/>
                <a:cs typeface="Times New Roman" pitchFamily="18" charset="0"/>
              </a:rPr>
              <a:t>Индия)</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t>
            </a:r>
            <a:r>
              <a:rPr lang="ru-RU" sz="2400" b="1" i="1" dirty="0" smtClean="0">
                <a:solidFill>
                  <a:srgbClr val="002060"/>
                </a:solidFill>
                <a:latin typeface="Times New Roman" pitchFamily="18" charset="0"/>
                <a:cs typeface="Times New Roman" pitchFamily="18" charset="0"/>
              </a:rPr>
              <a:t>Фармакологическое действие: </a:t>
            </a:r>
            <a:r>
              <a:rPr lang="ru-RU" sz="2400" dirty="0" smtClean="0">
                <a:latin typeface="Times New Roman" pitchFamily="18" charset="0"/>
                <a:cs typeface="Times New Roman" pitchFamily="18" charset="0"/>
              </a:rPr>
              <a:t>Таблетки обладают действием, ингибирующим желудочно-кишечные липазы.</a:t>
            </a: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1143000"/>
          </a:xfrm>
        </p:spPr>
        <p:txBody>
          <a:bodyPr/>
          <a:lstStyle/>
          <a:p>
            <a:pPr algn="ctr"/>
            <a:r>
              <a:rPr lang="ru-RU" i="1" dirty="0" smtClean="0">
                <a:latin typeface="Times New Roman" pitchFamily="18" charset="0"/>
                <a:cs typeface="Times New Roman" pitchFamily="18" charset="0"/>
              </a:rPr>
              <a:t>ОРЛИСТАТ</a:t>
            </a:r>
            <a:endParaRPr lang="ru-RU" i="1" dirty="0">
              <a:latin typeface="Times New Roman" pitchFamily="18" charset="0"/>
              <a:cs typeface="Times New Roman" pitchFamily="18" charset="0"/>
            </a:endParaRPr>
          </a:p>
        </p:txBody>
      </p:sp>
      <p:pic>
        <p:nvPicPr>
          <p:cNvPr id="4" name="Picture 2" descr="http://i.mahmure.com/g/2015/5/10/ilac_ddb7f266-4e36-430c-a876-6b4b3723ad70_8.jpg"/>
          <p:cNvPicPr>
            <a:picLocks noChangeAspect="1" noChangeArrowheads="1"/>
          </p:cNvPicPr>
          <p:nvPr/>
        </p:nvPicPr>
        <p:blipFill>
          <a:blip r:embed="rId2" cstate="print"/>
          <a:srcRect/>
          <a:stretch>
            <a:fillRect/>
          </a:stretch>
        </p:blipFill>
        <p:spPr bwMode="auto">
          <a:xfrm>
            <a:off x="3924300" y="3695314"/>
            <a:ext cx="4457700" cy="29578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14400"/>
            <a:ext cx="8229600" cy="4525963"/>
          </a:xfrm>
        </p:spPr>
        <p:txBody>
          <a:bodyPr/>
          <a:lstStyle/>
          <a:p>
            <a:pPr>
              <a:buNone/>
            </a:pPr>
            <a:r>
              <a:rPr lang="ru-RU" sz="2800" dirty="0" smtClean="0">
                <a:latin typeface="Times New Roman" pitchFamily="18" charset="0"/>
                <a:cs typeface="Times New Roman" pitchFamily="18" charset="0"/>
              </a:rPr>
              <a:t>  Хроническое заболевание, обусловленное избыточным накоплением жировой ткани -</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adiposity-based</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chronic</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disease</a:t>
            </a:r>
            <a:r>
              <a:rPr lang="ru-RU" sz="2800" b="1" i="1" dirty="0" smtClean="0">
                <a:latin typeface="Times New Roman" pitchFamily="18" charset="0"/>
                <a:cs typeface="Times New Roman" pitchFamily="18" charset="0"/>
              </a:rPr>
              <a:t> (ABCD)”              </a:t>
            </a:r>
            <a:r>
              <a:rPr lang="ru-RU" sz="28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23 ежегодный научный конгресс Американской ассоциации эндокринологов, 2014) </a:t>
            </a:r>
            <a:endParaRPr lang="ru-RU" altLang="ru-RU" sz="2400" dirty="0" smtClean="0">
              <a:latin typeface="Times New Roman" pitchFamily="18" charset="0"/>
              <a:cs typeface="Times New Roman" pitchFamily="18" charset="0"/>
            </a:endParaRPr>
          </a:p>
          <a:p>
            <a:endParaRPr lang="ru-RU" dirty="0"/>
          </a:p>
        </p:txBody>
      </p:sp>
      <p:sp>
        <p:nvSpPr>
          <p:cNvPr id="2" name="Заголовок 1"/>
          <p:cNvSpPr>
            <a:spLocks noGrp="1"/>
          </p:cNvSpPr>
          <p:nvPr>
            <p:ph type="title"/>
          </p:nvPr>
        </p:nvSpPr>
        <p:spPr>
          <a:xfrm>
            <a:off x="381000" y="0"/>
            <a:ext cx="8229600" cy="1143000"/>
          </a:xfrm>
        </p:spPr>
        <p:txBody>
          <a:bodyPr/>
          <a:lstStyle/>
          <a:p>
            <a:pPr algn="ctr"/>
            <a:r>
              <a:rPr lang="ru-RU" sz="4400" dirty="0" smtClean="0">
                <a:latin typeface="Cambria Math" pitchFamily="18" charset="0"/>
                <a:ea typeface="Cambria Math" pitchFamily="18" charset="0"/>
              </a:rPr>
              <a:t>Ожирение</a:t>
            </a:r>
            <a:endParaRPr lang="ru-RU" dirty="0">
              <a:latin typeface="Cambria Math" pitchFamily="18" charset="0"/>
              <a:ea typeface="Cambria Math" pitchFamily="18" charset="0"/>
            </a:endParaRPr>
          </a:p>
        </p:txBody>
      </p:sp>
      <p:pic>
        <p:nvPicPr>
          <p:cNvPr id="13314" name="Picture 2" descr="https://molomo.com.ua/img/hep2.jpg"/>
          <p:cNvPicPr>
            <a:picLocks noChangeAspect="1" noChangeArrowheads="1"/>
          </p:cNvPicPr>
          <p:nvPr/>
        </p:nvPicPr>
        <p:blipFill>
          <a:blip r:embed="rId2" cstate="print"/>
          <a:srcRect/>
          <a:stretch>
            <a:fillRect/>
          </a:stretch>
        </p:blipFill>
        <p:spPr bwMode="auto">
          <a:xfrm>
            <a:off x="1981200" y="3048000"/>
            <a:ext cx="5410200" cy="36068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3400" y="1143000"/>
            <a:ext cx="8229600" cy="4525963"/>
          </a:xfrm>
        </p:spPr>
        <p:txBody>
          <a:bodyPr>
            <a:normAutofit fontScale="92500" lnSpcReduction="20000"/>
          </a:bodyPr>
          <a:lstStyle/>
          <a:p>
            <a:pPr>
              <a:buFont typeface="Wingdings" pitchFamily="2" charset="2"/>
              <a:buChar char="q"/>
            </a:pPr>
            <a:r>
              <a:rPr lang="ru-RU" sz="2800" dirty="0" smtClean="0">
                <a:latin typeface="Times New Roman" pitchFamily="18" charset="0"/>
                <a:cs typeface="Times New Roman" pitchFamily="18" charset="0"/>
              </a:rPr>
              <a:t>препарат выбора в ряде Европейских стран, в т.ч у пациентов с </a:t>
            </a:r>
            <a:r>
              <a:rPr lang="ru-RU" sz="2800" dirty="0" err="1" smtClean="0">
                <a:latin typeface="Times New Roman" pitchFamily="18" charset="0"/>
                <a:cs typeface="Times New Roman" pitchFamily="18" charset="0"/>
              </a:rPr>
              <a:t>сердечно-сосудистой</a:t>
            </a:r>
            <a:r>
              <a:rPr lang="ru-RU" sz="2800" dirty="0" smtClean="0">
                <a:latin typeface="Times New Roman" pitchFamily="18" charset="0"/>
                <a:cs typeface="Times New Roman" pitchFamily="18" charset="0"/>
              </a:rPr>
              <a:t> патологией. </a:t>
            </a:r>
          </a:p>
          <a:p>
            <a:pPr>
              <a:buFont typeface="Wingdings" pitchFamily="2" charset="2"/>
              <a:buChar char="q"/>
            </a:pPr>
            <a:r>
              <a:rPr lang="ru-RU" sz="2800" dirty="0" smtClean="0">
                <a:latin typeface="Times New Roman" pitchFamily="18" charset="0"/>
                <a:cs typeface="Times New Roman" pitchFamily="18" charset="0"/>
              </a:rPr>
              <a:t>Все </a:t>
            </a:r>
            <a:r>
              <a:rPr lang="ru-RU" sz="2800" dirty="0" err="1" smtClean="0">
                <a:latin typeface="Times New Roman" pitchFamily="18" charset="0"/>
                <a:cs typeface="Times New Roman" pitchFamily="18" charset="0"/>
              </a:rPr>
              <a:t>рекомендациии</a:t>
            </a:r>
            <a:r>
              <a:rPr lang="ru-RU" sz="2800" dirty="0" smtClean="0">
                <a:latin typeface="Times New Roman" pitchFamily="18" charset="0"/>
                <a:cs typeface="Times New Roman" pitchFamily="18" charset="0"/>
              </a:rPr>
              <a:t> указывают на необходимость информировать пациента о побочных эффектах </a:t>
            </a:r>
            <a:r>
              <a:rPr lang="ru-RU" sz="2800" dirty="0" err="1" smtClean="0">
                <a:latin typeface="Times New Roman" pitchFamily="18" charset="0"/>
                <a:cs typeface="Times New Roman" pitchFamily="18" charset="0"/>
              </a:rPr>
              <a:t>орлистата</a:t>
            </a:r>
            <a:r>
              <a:rPr lang="ru-RU" sz="2800" dirty="0" smtClean="0">
                <a:latin typeface="Times New Roman" pitchFamily="18" charset="0"/>
                <a:cs typeface="Times New Roman" pitchFamily="18" charset="0"/>
              </a:rPr>
              <a:t>.</a:t>
            </a:r>
          </a:p>
          <a:p>
            <a:pPr>
              <a:buFont typeface="Wingdings" pitchFamily="2" charset="2"/>
              <a:buChar char="q"/>
            </a:pPr>
            <a:r>
              <a:rPr lang="ru-RU" sz="2800" dirty="0" err="1" smtClean="0">
                <a:latin typeface="Times New Roman" pitchFamily="18" charset="0"/>
                <a:cs typeface="Times New Roman" pitchFamily="18" charset="0"/>
              </a:rPr>
              <a:t>Стеаторея</a:t>
            </a:r>
            <a:r>
              <a:rPr lang="ru-RU" sz="2800" dirty="0" smtClean="0">
                <a:latin typeface="Times New Roman" pitchFamily="18" charset="0"/>
                <a:cs typeface="Times New Roman" pitchFamily="18" charset="0"/>
              </a:rPr>
              <a:t>, недержание кала,  учащение дефекации, поносы, дефицит жирорастворимых витаминов  (A, D, E , K). </a:t>
            </a:r>
          </a:p>
          <a:p>
            <a:pPr>
              <a:buFont typeface="Wingdings" pitchFamily="2" charset="2"/>
              <a:buChar char="q"/>
            </a:pPr>
            <a:r>
              <a:rPr lang="ru-RU" sz="2800" dirty="0" smtClean="0">
                <a:latin typeface="Times New Roman" pitchFamily="18" charset="0"/>
                <a:cs typeface="Times New Roman" pitchFamily="18" charset="0"/>
              </a:rPr>
              <a:t>Противопоказания: </a:t>
            </a:r>
          </a:p>
          <a:p>
            <a:pPr>
              <a:buFont typeface="Wingdings" pitchFamily="2" charset="2"/>
              <a:buChar char="ü"/>
            </a:pPr>
            <a:r>
              <a:rPr lang="ru-RU" sz="2800" dirty="0" smtClean="0">
                <a:latin typeface="Times New Roman" pitchFamily="18" charset="0"/>
                <a:cs typeface="Times New Roman" pitchFamily="18" charset="0"/>
              </a:rPr>
              <a:t>беременность и грудное вскармливание, </a:t>
            </a:r>
          </a:p>
          <a:p>
            <a:pPr>
              <a:buFont typeface="Wingdings" pitchFamily="2" charset="2"/>
              <a:buChar char="ü"/>
            </a:pPr>
            <a:r>
              <a:rPr lang="ru-RU" sz="2800" dirty="0" err="1" smtClean="0">
                <a:latin typeface="Times New Roman" pitchFamily="18" charset="0"/>
                <a:cs typeface="Times New Roman" pitchFamily="18" charset="0"/>
              </a:rPr>
              <a:t>холестаз</a:t>
            </a:r>
            <a:r>
              <a:rPr lang="ru-RU" sz="2800" dirty="0" smtClean="0">
                <a:latin typeface="Times New Roman" pitchFamily="18" charset="0"/>
                <a:cs typeface="Times New Roman" pitchFamily="18" charset="0"/>
              </a:rPr>
              <a:t>.</a:t>
            </a:r>
          </a:p>
          <a:p>
            <a:pPr>
              <a:buFont typeface="Wingdings" pitchFamily="2" charset="2"/>
              <a:buChar char="q"/>
            </a:pPr>
            <a:r>
              <a:rPr lang="ru-RU" sz="2800" dirty="0" smtClean="0">
                <a:latin typeface="Times New Roman" pitchFamily="18" charset="0"/>
                <a:cs typeface="Times New Roman" pitchFamily="18" charset="0"/>
              </a:rPr>
              <a:t>Капсулы 120мг в количестве 20 штук в пределах 3750-4000 тенге.</a:t>
            </a:r>
          </a:p>
          <a:p>
            <a:endParaRPr lang="ru-RU" dirty="0"/>
          </a:p>
        </p:txBody>
      </p:sp>
      <p:sp>
        <p:nvSpPr>
          <p:cNvPr id="3" name="Заголовок 2"/>
          <p:cNvSpPr>
            <a:spLocks noGrp="1"/>
          </p:cNvSpPr>
          <p:nvPr>
            <p:ph type="title"/>
          </p:nvPr>
        </p:nvSpPr>
        <p:spPr>
          <a:xfrm>
            <a:off x="457200" y="0"/>
            <a:ext cx="8229600" cy="1143000"/>
          </a:xfrm>
        </p:spPr>
        <p:txBody>
          <a:bodyPr/>
          <a:lstStyle/>
          <a:p>
            <a:pPr algn="ctr"/>
            <a:r>
              <a:rPr lang="ru-RU" i="1" dirty="0" smtClean="0">
                <a:latin typeface="Times New Roman" pitchFamily="18" charset="0"/>
                <a:cs typeface="Times New Roman" pitchFamily="18" charset="0"/>
              </a:rPr>
              <a:t>ОРЛИСТАТ</a:t>
            </a:r>
            <a:endParaRPr lang="ru-RU"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66800"/>
            <a:ext cx="8229600" cy="4525963"/>
          </a:xfrm>
        </p:spPr>
        <p:txBody>
          <a:bodyPr>
            <a:normAutofit fontScale="85000" lnSpcReduction="10000"/>
          </a:bodyPr>
          <a:lstStyle/>
          <a:p>
            <a:pPr>
              <a:buFont typeface="Wingdings" pitchFamily="2" charset="2"/>
              <a:buChar char="q"/>
            </a:pPr>
            <a:r>
              <a:rPr lang="ru-RU" sz="2800" dirty="0" smtClean="0">
                <a:latin typeface="Times New Roman" pitchFamily="18" charset="0"/>
                <a:cs typeface="Times New Roman" pitchFamily="18" charset="0"/>
              </a:rPr>
              <a:t>Отзывы худеющих женщин, преимущественно, положительные. Они сообщают, что принимая это средство, смогли за полгода сбросить не менее 10 кг. </a:t>
            </a:r>
          </a:p>
          <a:p>
            <a:pPr>
              <a:buFont typeface="Wingdings" pitchFamily="2" charset="2"/>
              <a:buChar char="q"/>
            </a:pPr>
            <a:r>
              <a:rPr lang="ru-RU" sz="2800" dirty="0" smtClean="0">
                <a:latin typeface="Times New Roman" pitchFamily="18" charset="0"/>
                <a:cs typeface="Times New Roman" pitchFamily="18" charset="0"/>
              </a:rPr>
              <a:t>Однако не все довольны действием </a:t>
            </a:r>
            <a:r>
              <a:rPr lang="ru-RU" sz="2800" dirty="0" err="1" smtClean="0">
                <a:latin typeface="Times New Roman" pitchFamily="18" charset="0"/>
                <a:cs typeface="Times New Roman" pitchFamily="18" charset="0"/>
              </a:rPr>
              <a:t>Орлистата</a:t>
            </a:r>
            <a:r>
              <a:rPr lang="ru-RU" sz="2800" dirty="0" smtClean="0">
                <a:latin typeface="Times New Roman" pitchFamily="18" charset="0"/>
                <a:cs typeface="Times New Roman" pitchFamily="18" charset="0"/>
              </a:rPr>
              <a:t>. Некоторые женщины рассказывают, что приём данного препарата не принёс им никакого результата, более того вызвал развитие побочных эффектов, связанных с деятельностью ЖКТ. императивных (неотложных) позывов на </a:t>
            </a:r>
            <a:r>
              <a:rPr lang="ru-RU" sz="2800" dirty="0" err="1" smtClean="0">
                <a:latin typeface="Times New Roman" pitchFamily="18" charset="0"/>
                <a:cs typeface="Times New Roman" pitchFamily="18" charset="0"/>
              </a:rPr>
              <a:t>дефекацию;жидкий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стул,маслянистые</a:t>
            </a:r>
            <a:r>
              <a:rPr lang="ru-RU" sz="2800" dirty="0" smtClean="0">
                <a:latin typeface="Times New Roman" pitchFamily="18" charset="0"/>
                <a:cs typeface="Times New Roman" pitchFamily="18" charset="0"/>
              </a:rPr>
              <a:t> выделения из заднего </a:t>
            </a:r>
            <a:r>
              <a:rPr lang="ru-RU" sz="2800" dirty="0" err="1" smtClean="0">
                <a:latin typeface="Times New Roman" pitchFamily="18" charset="0"/>
                <a:cs typeface="Times New Roman" pitchFamily="18" charset="0"/>
              </a:rPr>
              <a:t>прохода;метеоризм;стеаторея</a:t>
            </a:r>
            <a:r>
              <a:rPr lang="ru-RU" sz="2800" dirty="0" smtClean="0">
                <a:latin typeface="Times New Roman" pitchFamily="18" charset="0"/>
                <a:cs typeface="Times New Roman" pitchFamily="18" charset="0"/>
              </a:rPr>
              <a:t>; учащение </a:t>
            </a:r>
            <a:r>
              <a:rPr lang="ru-RU" sz="2800" dirty="0" err="1" smtClean="0">
                <a:latin typeface="Times New Roman" pitchFamily="18" charset="0"/>
                <a:cs typeface="Times New Roman" pitchFamily="18" charset="0"/>
              </a:rPr>
              <a:t>дефекации;дискомфорт</a:t>
            </a:r>
            <a:r>
              <a:rPr lang="ru-RU" sz="2800" dirty="0" smtClean="0">
                <a:latin typeface="Times New Roman" pitchFamily="18" charset="0"/>
                <a:cs typeface="Times New Roman" pitchFamily="18" charset="0"/>
              </a:rPr>
              <a:t> и/или боли в животе.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Как правило, такие сообщения оставляют дамы с весом более 100 кг</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1143000"/>
          </a:xfrm>
        </p:spPr>
        <p:txBody>
          <a:bodyPr/>
          <a:lstStyle/>
          <a:p>
            <a:pPr algn="ctr"/>
            <a:r>
              <a:rPr lang="ru-RU" sz="4400" i="1" dirty="0" smtClean="0">
                <a:solidFill>
                  <a:srgbClr val="002060"/>
                </a:solidFill>
                <a:latin typeface="Times New Roman" pitchFamily="18" charset="0"/>
                <a:cs typeface="Times New Roman" pitchFamily="18" charset="0"/>
              </a:rPr>
              <a:t>ОРЛИСТАТ</a:t>
            </a:r>
            <a:endParaRPr lang="ru-RU" i="1" dirty="0">
              <a:solidFill>
                <a:srgbClr val="00206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95400"/>
            <a:ext cx="8229600" cy="4525963"/>
          </a:xfrm>
        </p:spPr>
        <p:txBody>
          <a:bodyPr/>
          <a:lstStyle/>
          <a:p>
            <a:pPr>
              <a:buFont typeface="Wingdings" pitchFamily="2" charset="2"/>
              <a:buChar char="ü"/>
            </a:pPr>
            <a:r>
              <a:rPr lang="ru-RU" b="1" i="1" dirty="0" smtClean="0">
                <a:solidFill>
                  <a:srgbClr val="002060"/>
                </a:solidFill>
                <a:latin typeface="Times New Roman" pitchFamily="18" charset="0"/>
                <a:cs typeface="Times New Roman" pitchFamily="18" charset="0"/>
              </a:rPr>
              <a:t>Латинское название: </a:t>
            </a:r>
            <a:r>
              <a:rPr lang="en-US" dirty="0" err="1" smtClean="0">
                <a:latin typeface="Times New Roman" pitchFamily="18" charset="0"/>
                <a:cs typeface="Times New Roman" pitchFamily="18" charset="0"/>
              </a:rPr>
              <a:t>Xenical</a:t>
            </a:r>
            <a:endParaRPr lang="en-US" dirty="0" smtClean="0">
              <a:latin typeface="Times New Roman" pitchFamily="18" charset="0"/>
              <a:cs typeface="Times New Roman" pitchFamily="18" charset="0"/>
            </a:endParaRPr>
          </a:p>
          <a:p>
            <a:pPr>
              <a:buFont typeface="Wingdings" pitchFamily="2" charset="2"/>
              <a:buChar char="ü"/>
            </a:pPr>
            <a:r>
              <a:rPr lang="ru-RU" b="1" i="1" dirty="0" smtClean="0">
                <a:solidFill>
                  <a:srgbClr val="002060"/>
                </a:solidFill>
                <a:latin typeface="Times New Roman" pitchFamily="18" charset="0"/>
                <a:cs typeface="Times New Roman" pitchFamily="18" charset="0"/>
              </a:rPr>
              <a:t>Действующее вещество</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Орлистат</a:t>
            </a:r>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Orlistat</a:t>
            </a:r>
            <a:r>
              <a:rPr lang="en-US" dirty="0" smtClean="0">
                <a:latin typeface="Times New Roman" pitchFamily="18" charset="0"/>
                <a:cs typeface="Times New Roman" pitchFamily="18" charset="0"/>
              </a:rPr>
              <a:t>)</a:t>
            </a:r>
          </a:p>
          <a:p>
            <a:pPr>
              <a:buFont typeface="Wingdings" pitchFamily="2" charset="2"/>
              <a:buChar char="ü"/>
            </a:pPr>
            <a:r>
              <a:rPr lang="ru-RU" b="1" i="1" dirty="0" smtClean="0">
                <a:solidFill>
                  <a:srgbClr val="002060"/>
                </a:solidFill>
                <a:latin typeface="Times New Roman" pitchFamily="18" charset="0"/>
                <a:cs typeface="Times New Roman" pitchFamily="18" charset="0"/>
              </a:rPr>
              <a:t>Производитель:</a:t>
            </a:r>
            <a:r>
              <a:rPr lang="ru-RU"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 Hoffmann-La Roche Ltd, </a:t>
            </a:r>
            <a:r>
              <a:rPr lang="ru-RU" dirty="0" smtClean="0">
                <a:latin typeface="Times New Roman" pitchFamily="18" charset="0"/>
                <a:cs typeface="Times New Roman" pitchFamily="18" charset="0"/>
              </a:rPr>
              <a:t>Швейцария</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ctr"/>
            <a:r>
              <a:rPr lang="ru-RU" i="1" dirty="0" smtClean="0">
                <a:latin typeface="Times New Roman" pitchFamily="18" charset="0"/>
                <a:cs typeface="Times New Roman" pitchFamily="18" charset="0"/>
              </a:rPr>
              <a:t>КСЕНИКАЛ</a:t>
            </a:r>
            <a:endParaRPr lang="ru-RU" i="1" dirty="0">
              <a:latin typeface="Times New Roman" pitchFamily="18" charset="0"/>
              <a:cs typeface="Times New Roman" pitchFamily="18" charset="0"/>
            </a:endParaRPr>
          </a:p>
        </p:txBody>
      </p:sp>
      <p:pic>
        <p:nvPicPr>
          <p:cNvPr id="4" name="Picture 2" descr="http://alcogolizm.com/wp-content/uploads/2016/09/11img132_2.jpg"/>
          <p:cNvPicPr>
            <a:picLocks noChangeAspect="1" noChangeArrowheads="1"/>
          </p:cNvPicPr>
          <p:nvPr/>
        </p:nvPicPr>
        <p:blipFill>
          <a:blip r:embed="rId2" cstate="print"/>
          <a:srcRect/>
          <a:stretch>
            <a:fillRect/>
          </a:stretch>
        </p:blipFill>
        <p:spPr bwMode="auto">
          <a:xfrm>
            <a:off x="3132138" y="2924175"/>
            <a:ext cx="5564187" cy="3306763"/>
          </a:xfrm>
          <a:prstGeom prst="rect">
            <a:avLst/>
          </a:prstGeom>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pic>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1000" y="1066800"/>
            <a:ext cx="8229600" cy="4525963"/>
          </a:xfrm>
        </p:spPr>
        <p:txBody>
          <a:bodyPr/>
          <a:lstStyle/>
          <a:p>
            <a:r>
              <a:rPr lang="ru-RU" sz="2800" b="1" i="1" dirty="0" smtClean="0">
                <a:solidFill>
                  <a:srgbClr val="002060"/>
                </a:solidFill>
                <a:latin typeface="Times New Roman" pitchFamily="18" charset="0"/>
                <a:cs typeface="Times New Roman" pitchFamily="18" charset="0"/>
              </a:rPr>
              <a:t>Латинское название: </a:t>
            </a:r>
            <a:r>
              <a:rPr lang="ru-RU" sz="2800" dirty="0" err="1" smtClean="0">
                <a:latin typeface="Times New Roman" pitchFamily="18" charset="0"/>
                <a:cs typeface="Times New Roman" pitchFamily="18" charset="0"/>
              </a:rPr>
              <a:t>Orsoten</a:t>
            </a:r>
            <a:endParaRPr lang="ru-RU" sz="2800" dirty="0" smtClean="0">
              <a:latin typeface="Times New Roman" pitchFamily="18" charset="0"/>
              <a:cs typeface="Times New Roman" pitchFamily="18" charset="0"/>
            </a:endParaRPr>
          </a:p>
          <a:p>
            <a:r>
              <a:rPr lang="ru-RU" sz="2800" b="1" i="1" dirty="0" smtClean="0">
                <a:solidFill>
                  <a:srgbClr val="002060"/>
                </a:solidFill>
                <a:latin typeface="Times New Roman" pitchFamily="18" charset="0"/>
                <a:cs typeface="Times New Roman" pitchFamily="18" charset="0"/>
              </a:rPr>
              <a:t>Действующее вещество:</a:t>
            </a:r>
            <a:r>
              <a:rPr lang="ru-RU" sz="2800" b="1"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Орлистат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Orlistat</a:t>
            </a:r>
            <a:r>
              <a:rPr lang="ru-RU" sz="2800" dirty="0" smtClean="0">
                <a:latin typeface="Times New Roman" pitchFamily="18" charset="0"/>
                <a:cs typeface="Times New Roman" pitchFamily="18" charset="0"/>
              </a:rPr>
              <a:t>)</a:t>
            </a:r>
          </a:p>
          <a:p>
            <a:r>
              <a:rPr lang="ru-RU" sz="2800" b="1" i="1" dirty="0" smtClean="0">
                <a:solidFill>
                  <a:srgbClr val="002060"/>
                </a:solidFill>
                <a:latin typeface="Times New Roman" pitchFamily="18" charset="0"/>
                <a:cs typeface="Times New Roman" pitchFamily="18" charset="0"/>
              </a:rPr>
              <a:t>Производитель: </a:t>
            </a:r>
            <a:r>
              <a:rPr lang="ru-RU" sz="2800" dirty="0" err="1" smtClean="0">
                <a:latin typeface="Times New Roman" pitchFamily="18" charset="0"/>
                <a:cs typeface="Times New Roman" pitchFamily="18" charset="0"/>
              </a:rPr>
              <a:t>КРКА-Рус</a:t>
            </a:r>
            <a:r>
              <a:rPr lang="ru-RU" sz="2800" dirty="0" smtClean="0">
                <a:latin typeface="Times New Roman" pitchFamily="18" charset="0"/>
                <a:cs typeface="Times New Roman" pitchFamily="18" charset="0"/>
              </a:rPr>
              <a:t> (Россия)</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8229600" cy="792162"/>
          </a:xfrm>
        </p:spPr>
        <p:txBody>
          <a:bodyPr>
            <a:normAutofit/>
          </a:bodyPr>
          <a:lstStyle/>
          <a:p>
            <a:pPr algn="ctr"/>
            <a:r>
              <a:rPr lang="ru-RU" sz="3600" i="1" dirty="0" smtClean="0">
                <a:latin typeface="Times New Roman" pitchFamily="18" charset="0"/>
                <a:cs typeface="Times New Roman" pitchFamily="18" charset="0"/>
              </a:rPr>
              <a:t>ОРСОТЕН</a:t>
            </a:r>
            <a:endParaRPr lang="ru-RU" sz="3600" i="1" dirty="0"/>
          </a:p>
        </p:txBody>
      </p:sp>
      <p:pic>
        <p:nvPicPr>
          <p:cNvPr id="4" name="Picture 2" descr="http://vesdoloi.ru/images/vesdoloi/2014/10/1357485113_orsoten-700x350.jpg"/>
          <p:cNvPicPr>
            <a:picLocks noChangeAspect="1" noChangeArrowheads="1"/>
          </p:cNvPicPr>
          <p:nvPr/>
        </p:nvPicPr>
        <p:blipFill>
          <a:blip r:embed="rId2" cstate="print"/>
          <a:srcRect/>
          <a:stretch>
            <a:fillRect/>
          </a:stretch>
        </p:blipFill>
        <p:spPr bwMode="auto">
          <a:xfrm>
            <a:off x="1371600" y="2667000"/>
            <a:ext cx="6667500" cy="3333750"/>
          </a:xfrm>
          <a:prstGeom prst="rect">
            <a:avLst/>
          </a:prstGeom>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pic>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s://st.depositphotos.com/1001335/3328/i/950/depositphotos_33280225-stock-photo-white-3d-man-with-charts.jpg"/>
          <p:cNvPicPr>
            <a:picLocks noChangeAspect="1" noChangeArrowheads="1"/>
          </p:cNvPicPr>
          <p:nvPr/>
        </p:nvPicPr>
        <p:blipFill>
          <a:blip r:embed="rId2" cstate="print"/>
          <a:srcRect/>
          <a:stretch>
            <a:fillRect/>
          </a:stretch>
        </p:blipFill>
        <p:spPr bwMode="auto">
          <a:xfrm>
            <a:off x="5676899" y="2286000"/>
            <a:ext cx="3314700" cy="3200400"/>
          </a:xfrm>
          <a:prstGeom prst="rect">
            <a:avLst/>
          </a:prstGeom>
          <a:noFill/>
        </p:spPr>
      </p:pic>
      <p:sp>
        <p:nvSpPr>
          <p:cNvPr id="2" name="Содержимое 1"/>
          <p:cNvSpPr>
            <a:spLocks noGrp="1"/>
          </p:cNvSpPr>
          <p:nvPr>
            <p:ph idx="1"/>
          </p:nvPr>
        </p:nvSpPr>
        <p:spPr>
          <a:xfrm>
            <a:off x="152400" y="381000"/>
            <a:ext cx="5715000" cy="5867400"/>
          </a:xfrm>
        </p:spPr>
        <p:txBody>
          <a:bodyPr>
            <a:normAutofit/>
          </a:bodyPr>
          <a:lstStyle/>
          <a:p>
            <a:pPr>
              <a:buNone/>
            </a:pPr>
            <a:r>
              <a:rPr lang="ru-RU" sz="2800" dirty="0" smtClean="0">
                <a:latin typeface="Times New Roman" pitchFamily="18" charset="0"/>
                <a:cs typeface="Times New Roman" pitchFamily="18" charset="0"/>
              </a:rPr>
              <a:t>   В то же время в этих рекомендациях отмечено, что до сих пор </a:t>
            </a:r>
            <a:r>
              <a:rPr lang="ru-RU" sz="2800" u="sng" dirty="0" smtClean="0">
                <a:latin typeface="Times New Roman" pitchFamily="18" charset="0"/>
                <a:cs typeface="Times New Roman" pitchFamily="18" charset="0"/>
              </a:rPr>
              <a:t>нет убедительных доказательств улучшения </a:t>
            </a:r>
            <a:r>
              <a:rPr lang="ru-RU" sz="2800" dirty="0" smtClean="0">
                <a:latin typeface="Times New Roman" pitchFamily="18" charset="0"/>
                <a:cs typeface="Times New Roman" pitchFamily="18" charset="0"/>
              </a:rPr>
              <a:t>состояния пациентов с ожирением при снижении массы тела. Эксперты считают, что такое положительное изменение вполне может быть связано с комплексным воздействием модификации образа жизни, а не с единственным фактом уменьшения массы тела.</a:t>
            </a:r>
          </a:p>
          <a:p>
            <a:endParaRPr lang="ru-RU" dirty="0"/>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19400" y="1481328"/>
            <a:ext cx="5867400" cy="4525963"/>
          </a:xfrm>
        </p:spPr>
        <p:txBody>
          <a:bodyPr/>
          <a:lstStyle/>
          <a:p>
            <a:r>
              <a:rPr lang="en-US" dirty="0" smtClean="0">
                <a:latin typeface="Times New Roman" pitchFamily="18" charset="0"/>
                <a:cs typeface="Times New Roman" pitchFamily="18" charset="0"/>
                <a:hlinkClick r:id="rId2"/>
              </a:rPr>
              <a:t>https://www.medicalnewstoday.com/info/obesity/bmi-calculators-charts.php</a:t>
            </a:r>
            <a:r>
              <a:rPr lang="ru-RU" dirty="0" smtClean="0">
                <a:latin typeface="Times New Roman" pitchFamily="18" charset="0"/>
                <a:cs typeface="Times New Roman" pitchFamily="18" charset="0"/>
              </a:rPr>
              <a:t>  калькулятор для измерения ИМТ</a:t>
            </a:r>
          </a:p>
          <a:p>
            <a:endParaRPr lang="ru-RU" dirty="0"/>
          </a:p>
        </p:txBody>
      </p:sp>
      <p:pic>
        <p:nvPicPr>
          <p:cNvPr id="4" name="Рисунок 3" descr="http://mariafresa.net/data_gallery/little-girl-with-big-purple-calculator-clip-art-little-girl-with-big-NNHAd8-clipart.png"/>
          <p:cNvPicPr/>
          <p:nvPr/>
        </p:nvPicPr>
        <p:blipFill>
          <a:blip r:embed="rId3" cstate="print"/>
          <a:srcRect/>
          <a:stretch>
            <a:fillRect/>
          </a:stretch>
        </p:blipFill>
        <p:spPr bwMode="auto">
          <a:xfrm>
            <a:off x="304800" y="914400"/>
            <a:ext cx="2814320" cy="4761865"/>
          </a:xfrm>
          <a:prstGeom prst="rect">
            <a:avLst/>
          </a:prstGeom>
          <a:noFill/>
          <a:ln w="9525">
            <a:noFill/>
            <a:miter lim="800000"/>
            <a:headEnd/>
            <a:tailEnd/>
          </a:ln>
        </p:spPr>
      </p:pic>
      <p:pic>
        <p:nvPicPr>
          <p:cNvPr id="108548" name="Picture 4" descr="http://fb.ru/media/i/1/0/6/9/9/4/i/106994.jpg"/>
          <p:cNvPicPr>
            <a:picLocks noChangeAspect="1" noChangeArrowheads="1"/>
          </p:cNvPicPr>
          <p:nvPr/>
        </p:nvPicPr>
        <p:blipFill>
          <a:blip r:embed="rId4" cstate="print"/>
          <a:srcRect/>
          <a:stretch>
            <a:fillRect/>
          </a:stretch>
        </p:blipFill>
        <p:spPr bwMode="auto">
          <a:xfrm>
            <a:off x="4267200" y="3124200"/>
            <a:ext cx="4248940" cy="3352800"/>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samsebegu.ru/media/content_images/2017/02/24/0a4c8595d20d4d6ca65bcdfaa8bf9ce2.jpg"/>
          <p:cNvPicPr>
            <a:picLocks noChangeAspect="1" noChangeArrowheads="1"/>
          </p:cNvPicPr>
          <p:nvPr/>
        </p:nvPicPr>
        <p:blipFill>
          <a:blip r:embed="rId2" cstate="print"/>
          <a:srcRect/>
          <a:stretch>
            <a:fillRect/>
          </a:stretch>
        </p:blipFill>
        <p:spPr bwMode="auto">
          <a:xfrm>
            <a:off x="228600" y="1933754"/>
            <a:ext cx="3810000" cy="3019246"/>
          </a:xfrm>
          <a:prstGeom prst="rect">
            <a:avLst/>
          </a:prstGeom>
          <a:noFill/>
        </p:spPr>
      </p:pic>
      <p:sp>
        <p:nvSpPr>
          <p:cNvPr id="2" name="Содержимое 1"/>
          <p:cNvSpPr>
            <a:spLocks noGrp="1"/>
          </p:cNvSpPr>
          <p:nvPr>
            <p:ph idx="1"/>
          </p:nvPr>
        </p:nvSpPr>
        <p:spPr>
          <a:xfrm>
            <a:off x="4038600" y="1481328"/>
            <a:ext cx="5105400" cy="5148072"/>
          </a:xfrm>
        </p:spPr>
        <p:txBody>
          <a:bodyPr>
            <a:normAutofit fontScale="77500" lnSpcReduction="20000"/>
          </a:bodyPr>
          <a:lstStyle/>
          <a:p>
            <a:pPr>
              <a:buFont typeface="Wingdings" pitchFamily="2" charset="2"/>
              <a:buChar char="q"/>
            </a:pPr>
            <a:r>
              <a:rPr lang="ru-RU" sz="2800" dirty="0" smtClean="0">
                <a:latin typeface="Times New Roman" pitchFamily="18" charset="0"/>
                <a:cs typeface="Times New Roman" pitchFamily="18" charset="0"/>
              </a:rPr>
              <a:t>Рекомендовано проводить следующие мероприятия (WOG, 2011</a:t>
            </a:r>
            <a:r>
              <a:rPr lang="ru-RU" sz="2400" dirty="0" smtClean="0"/>
              <a:t>  Всемирной организации гастроэнтерологов</a:t>
            </a:r>
            <a:r>
              <a:rPr lang="ru-RU" sz="2800" dirty="0" smtClean="0">
                <a:latin typeface="Times New Roman" pitchFamily="18" charset="0"/>
                <a:cs typeface="Times New Roman" pitchFamily="18" charset="0"/>
              </a:rPr>
              <a:t>; VA/</a:t>
            </a:r>
            <a:r>
              <a:rPr lang="ru-RU" sz="2800" dirty="0" err="1" smtClean="0">
                <a:latin typeface="Times New Roman" pitchFamily="18" charset="0"/>
                <a:cs typeface="Times New Roman" pitchFamily="18" charset="0"/>
              </a:rPr>
              <a:t>DoD</a:t>
            </a:r>
            <a:r>
              <a:rPr lang="ru-RU" sz="2800" dirty="0" smtClean="0">
                <a:latin typeface="Times New Roman" pitchFamily="18" charset="0"/>
                <a:cs typeface="Times New Roman" pitchFamily="18" charset="0"/>
              </a:rPr>
              <a:t>, США, 2014)</a:t>
            </a:r>
          </a:p>
          <a:p>
            <a:pPr>
              <a:buFont typeface="Wingdings" pitchFamily="2" charset="2"/>
              <a:buChar char="q"/>
            </a:pPr>
            <a:r>
              <a:rPr lang="ru-RU" sz="2800" dirty="0" smtClean="0">
                <a:latin typeface="Times New Roman" pitchFamily="18" charset="0"/>
                <a:cs typeface="Times New Roman" pitchFamily="18" charset="0"/>
              </a:rPr>
              <a:t> ежедневное ведение дневника питания (рацион, калорийность) в сочетании с записями о суточных </a:t>
            </a:r>
            <a:r>
              <a:rPr lang="ru-RU" sz="2800" dirty="0" err="1" smtClean="0">
                <a:latin typeface="Times New Roman" pitchFamily="18" charset="0"/>
                <a:cs typeface="Times New Roman" pitchFamily="18" charset="0"/>
              </a:rPr>
              <a:t>энергозатратах</a:t>
            </a:r>
            <a:r>
              <a:rPr lang="ru-RU" sz="2800" dirty="0" smtClean="0">
                <a:latin typeface="Times New Roman" pitchFamily="18" charset="0"/>
                <a:cs typeface="Times New Roman" pitchFamily="18" charset="0"/>
              </a:rPr>
              <a:t>;</a:t>
            </a:r>
          </a:p>
          <a:p>
            <a:pPr>
              <a:buFont typeface="Wingdings" pitchFamily="2" charset="2"/>
              <a:buChar char="q"/>
            </a:pPr>
            <a:r>
              <a:rPr lang="ru-RU" sz="2800" dirty="0" smtClean="0">
                <a:latin typeface="Times New Roman" pitchFamily="18" charset="0"/>
                <a:cs typeface="Times New Roman" pitchFamily="18" charset="0"/>
              </a:rPr>
              <a:t>измерение ИМТ, окружности талии, уровня липидов, артериального давления и глюкозы, особенно у пациентов с факторами риска </a:t>
            </a:r>
            <a:r>
              <a:rPr lang="ru-RU" sz="2800" dirty="0" err="1" smtClean="0">
                <a:latin typeface="Times New Roman" pitchFamily="18" charset="0"/>
                <a:cs typeface="Times New Roman" pitchFamily="18" charset="0"/>
              </a:rPr>
              <a:t>сердечно-сосудистых</a:t>
            </a:r>
            <a:r>
              <a:rPr lang="ru-RU" sz="2800" dirty="0" smtClean="0">
                <a:latin typeface="Times New Roman" pitchFamily="18" charset="0"/>
                <a:cs typeface="Times New Roman" pitchFamily="18" charset="0"/>
              </a:rPr>
              <a:t> заболеваний (ведение дневника с записями пищевого рациона, объема и длительности физической активности, размер одежды, фотографии в «динамике»);</a:t>
            </a:r>
          </a:p>
          <a:p>
            <a:endParaRPr lang="ru-RU" dirty="0"/>
          </a:p>
        </p:txBody>
      </p:sp>
      <p:sp>
        <p:nvSpPr>
          <p:cNvPr id="3" name="Заголовок 2"/>
          <p:cNvSpPr>
            <a:spLocks noGrp="1"/>
          </p:cNvSpPr>
          <p:nvPr>
            <p:ph type="title"/>
          </p:nvPr>
        </p:nvSpPr>
        <p:spPr/>
        <p:txBody>
          <a:bodyPr>
            <a:normAutofit/>
          </a:bodyPr>
          <a:lstStyle/>
          <a:p>
            <a:pPr algn="ctr"/>
            <a:r>
              <a:rPr lang="ru-RU" sz="3600" dirty="0" smtClean="0">
                <a:latin typeface="Times New Roman" pitchFamily="18" charset="0"/>
                <a:cs typeface="Times New Roman" pitchFamily="18" charset="0"/>
              </a:rPr>
              <a:t>Рекомендации WOG, VA/</a:t>
            </a:r>
            <a:r>
              <a:rPr lang="ru-RU" sz="3600" dirty="0" err="1" smtClean="0">
                <a:latin typeface="Times New Roman" pitchFamily="18" charset="0"/>
                <a:cs typeface="Times New Roman" pitchFamily="18" charset="0"/>
              </a:rPr>
              <a:t>DoD</a:t>
            </a:r>
            <a:r>
              <a:rPr lang="ru-RU" sz="3600" dirty="0" smtClean="0">
                <a:latin typeface="Times New Roman" pitchFamily="18" charset="0"/>
                <a:cs typeface="Times New Roman" pitchFamily="18" charset="0"/>
              </a:rPr>
              <a:t>, США</a:t>
            </a:r>
            <a:endParaRPr lang="ru-RU" sz="3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381000"/>
            <a:ext cx="8229600" cy="5562600"/>
          </a:xfrm>
        </p:spPr>
        <p:txBody>
          <a:bodyPr>
            <a:normAutofit fontScale="77500" lnSpcReduction="20000"/>
          </a:bodyPr>
          <a:lstStyle/>
          <a:p>
            <a:pPr>
              <a:buFont typeface="Wingdings" pitchFamily="2" charset="2"/>
              <a:buChar char="q"/>
            </a:pPr>
            <a:r>
              <a:rPr lang="ru-RU" sz="3200" b="1" i="1" dirty="0" smtClean="0">
                <a:solidFill>
                  <a:srgbClr val="002060"/>
                </a:solidFill>
                <a:latin typeface="Times New Roman" pitchFamily="18" charset="0"/>
                <a:cs typeface="Times New Roman" pitchFamily="18" charset="0"/>
              </a:rPr>
              <a:t>Калориметрия: </a:t>
            </a:r>
            <a:r>
              <a:rPr lang="ru-RU" sz="2800" dirty="0" smtClean="0">
                <a:latin typeface="Times New Roman" pitchFamily="18" charset="0"/>
                <a:cs typeface="Times New Roman" pitchFamily="18" charset="0"/>
              </a:rPr>
              <a:t>необходимость ее проведения об основана в рекомендациях AND (США, 2014) тем, что одним из основополагающих моментов при снижении массы тела </a:t>
            </a:r>
            <a:r>
              <a:rPr lang="ru-RU" sz="3200" dirty="0" smtClean="0">
                <a:latin typeface="Times New Roman" pitchFamily="18" charset="0"/>
                <a:cs typeface="Times New Roman" pitchFamily="18" charset="0"/>
              </a:rPr>
              <a:t>служит превышение расхода калорий над их потреблением</a:t>
            </a:r>
          </a:p>
          <a:p>
            <a:pPr>
              <a:buFont typeface="Wingdings" pitchFamily="2" charset="2"/>
              <a:buChar char="q"/>
            </a:pPr>
            <a:r>
              <a:rPr lang="ru-RU" sz="2800" dirty="0" smtClean="0">
                <a:latin typeface="Times New Roman" pitchFamily="18" charset="0"/>
                <a:cs typeface="Times New Roman" pitchFamily="18" charset="0"/>
              </a:rPr>
              <a:t>Для мониторинга с целью оценки расхода калорий рекомендуется пользоваться формулой </a:t>
            </a:r>
            <a:r>
              <a:rPr lang="ru-RU" sz="2800" dirty="0" err="1" smtClean="0">
                <a:latin typeface="Times New Roman" pitchFamily="18" charset="0"/>
                <a:cs typeface="Times New Roman" pitchFamily="18" charset="0"/>
              </a:rPr>
              <a:t>Mifflin</a:t>
            </a: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St</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Jeor</a:t>
            </a:r>
            <a:r>
              <a:rPr lang="ru-RU" sz="3200" dirty="0" smtClean="0">
                <a:latin typeface="Times New Roman" pitchFamily="18" charset="0"/>
                <a:cs typeface="Times New Roman" pitchFamily="18" charset="0"/>
              </a:rPr>
              <a:t> : </a:t>
            </a:r>
          </a:p>
          <a:p>
            <a:pPr>
              <a:buFont typeface="Wingdings" pitchFamily="2" charset="2"/>
              <a:buChar char="q"/>
            </a:pPr>
            <a:r>
              <a:rPr lang="ru-RU" sz="3200" b="1" dirty="0" smtClean="0">
                <a:latin typeface="Times New Roman" pitchFamily="18" charset="0"/>
                <a:cs typeface="Times New Roman" pitchFamily="18" charset="0"/>
              </a:rPr>
              <a:t>RMR = (9,99 </a:t>
            </a:r>
            <a:r>
              <a:rPr lang="ru-RU" sz="3200" b="1" dirty="0" err="1" smtClean="0">
                <a:latin typeface="Times New Roman" pitchFamily="18" charset="0"/>
                <a:cs typeface="Times New Roman" pitchFamily="18" charset="0"/>
              </a:rPr>
              <a:t>w</a:t>
            </a:r>
            <a:r>
              <a:rPr lang="ru-RU" sz="3200" b="1" dirty="0" smtClean="0">
                <a:latin typeface="Times New Roman" pitchFamily="18" charset="0"/>
                <a:cs typeface="Times New Roman" pitchFamily="18" charset="0"/>
              </a:rPr>
              <a:t> + 6,25 </a:t>
            </a:r>
            <a:r>
              <a:rPr lang="ru-RU" sz="3200" b="1" dirty="0" err="1" smtClean="0">
                <a:latin typeface="Times New Roman" pitchFamily="18" charset="0"/>
                <a:cs typeface="Times New Roman" pitchFamily="18" charset="0"/>
              </a:rPr>
              <a:t>s</a:t>
            </a:r>
            <a:r>
              <a:rPr lang="ru-RU" sz="3200" b="1" dirty="0" smtClean="0">
                <a:latin typeface="Times New Roman" pitchFamily="18" charset="0"/>
                <a:cs typeface="Times New Roman" pitchFamily="18" charset="0"/>
              </a:rPr>
              <a:t>) – 4,92 </a:t>
            </a:r>
            <a:r>
              <a:rPr lang="ru-RU" sz="3200" b="1" dirty="0" err="1" smtClean="0">
                <a:latin typeface="Times New Roman" pitchFamily="18" charset="0"/>
                <a:cs typeface="Times New Roman" pitchFamily="18" charset="0"/>
              </a:rPr>
              <a:t>a</a:t>
            </a:r>
            <a:r>
              <a:rPr lang="ru-RU" sz="3200" b="1" dirty="0" smtClean="0">
                <a:latin typeface="Times New Roman" pitchFamily="18" charset="0"/>
                <a:cs typeface="Times New Roman" pitchFamily="18" charset="0"/>
              </a:rPr>
              <a:t> + 166 </a:t>
            </a:r>
            <a:r>
              <a:rPr lang="ru-RU" sz="3200" b="1" dirty="0" err="1" smtClean="0">
                <a:latin typeface="Times New Roman" pitchFamily="18" charset="0"/>
                <a:cs typeface="Times New Roman" pitchFamily="18" charset="0"/>
              </a:rPr>
              <a:t>g</a:t>
            </a:r>
            <a:r>
              <a:rPr lang="ru-RU" sz="3200" b="1" dirty="0" smtClean="0">
                <a:latin typeface="Times New Roman" pitchFamily="18" charset="0"/>
                <a:cs typeface="Times New Roman" pitchFamily="18" charset="0"/>
              </a:rPr>
              <a:t>, </a:t>
            </a:r>
          </a:p>
          <a:p>
            <a:pPr>
              <a:buFont typeface="Wingdings" pitchFamily="2" charset="2"/>
              <a:buChar char="q"/>
            </a:pPr>
            <a:r>
              <a:rPr lang="ru-RU" sz="2900" dirty="0" smtClean="0">
                <a:latin typeface="Times New Roman" pitchFamily="18" charset="0"/>
                <a:cs typeface="Times New Roman" pitchFamily="18" charset="0"/>
              </a:rPr>
              <a:t>где </a:t>
            </a:r>
            <a:r>
              <a:rPr lang="ru-RU" sz="2900" dirty="0" err="1" smtClean="0">
                <a:latin typeface="Times New Roman" pitchFamily="18" charset="0"/>
                <a:cs typeface="Times New Roman" pitchFamily="18" charset="0"/>
              </a:rPr>
              <a:t>w</a:t>
            </a:r>
            <a:r>
              <a:rPr lang="ru-RU" sz="2900" dirty="0" smtClean="0">
                <a:latin typeface="Times New Roman" pitchFamily="18" charset="0"/>
                <a:cs typeface="Times New Roman" pitchFamily="18" charset="0"/>
              </a:rPr>
              <a:t> — масса тела (в кг), </a:t>
            </a:r>
            <a:r>
              <a:rPr lang="ru-RU" sz="2900" dirty="0" err="1" smtClean="0">
                <a:latin typeface="Times New Roman" pitchFamily="18" charset="0"/>
                <a:cs typeface="Times New Roman" pitchFamily="18" charset="0"/>
              </a:rPr>
              <a:t>s</a:t>
            </a:r>
            <a:r>
              <a:rPr lang="ru-RU" sz="2900" dirty="0" smtClean="0">
                <a:latin typeface="Times New Roman" pitchFamily="18" charset="0"/>
                <a:cs typeface="Times New Roman" pitchFamily="18" charset="0"/>
              </a:rPr>
              <a:t> — рост (в см), </a:t>
            </a:r>
            <a:r>
              <a:rPr lang="ru-RU" sz="2900" dirty="0" err="1" smtClean="0">
                <a:latin typeface="Times New Roman" pitchFamily="18" charset="0"/>
                <a:cs typeface="Times New Roman" pitchFamily="18" charset="0"/>
              </a:rPr>
              <a:t>a</a:t>
            </a:r>
            <a:r>
              <a:rPr lang="ru-RU" sz="2900" dirty="0" smtClean="0">
                <a:latin typeface="Times New Roman" pitchFamily="18" charset="0"/>
                <a:cs typeface="Times New Roman" pitchFamily="18" charset="0"/>
              </a:rPr>
              <a:t> — возраст, </a:t>
            </a:r>
            <a:r>
              <a:rPr lang="ru-RU" sz="2900" dirty="0" err="1" smtClean="0">
                <a:latin typeface="Times New Roman" pitchFamily="18" charset="0"/>
                <a:cs typeface="Times New Roman" pitchFamily="18" charset="0"/>
              </a:rPr>
              <a:t>g</a:t>
            </a:r>
            <a:r>
              <a:rPr lang="ru-RU" sz="2900" dirty="0" smtClean="0">
                <a:latin typeface="Times New Roman" pitchFamily="18" charset="0"/>
                <a:cs typeface="Times New Roman" pitchFamily="18" charset="0"/>
              </a:rPr>
              <a:t> — пол (1 — мужчина, 0 — женщина). </a:t>
            </a:r>
          </a:p>
          <a:p>
            <a:pPr>
              <a:buFont typeface="Wingdings" pitchFamily="2" charset="2"/>
              <a:buChar char="q"/>
            </a:pPr>
            <a:r>
              <a:rPr lang="ru-RU" sz="2800" dirty="0" smtClean="0">
                <a:latin typeface="Times New Roman" pitchFamily="18" charset="0"/>
                <a:cs typeface="Times New Roman" pitchFamily="18" charset="0"/>
              </a:rPr>
              <a:t>Полученная цифра отражает расчетное количество килокалорий, необходимых для тела в состоянии отдыха. Далее полученное число необходимо умножить на коэффициент в зависимости от уровня физической активности:  </a:t>
            </a:r>
          </a:p>
          <a:p>
            <a:pPr>
              <a:buFont typeface="Wingdings" pitchFamily="2" charset="2"/>
              <a:buChar char="q"/>
            </a:pPr>
            <a:r>
              <a:rPr lang="ru-RU" sz="2800" dirty="0" smtClean="0">
                <a:latin typeface="Times New Roman" pitchFamily="18" charset="0"/>
                <a:cs typeface="Times New Roman" pitchFamily="18" charset="0"/>
              </a:rPr>
              <a:t>сидячий образ жизни — 1,0—1,4; </a:t>
            </a:r>
          </a:p>
          <a:p>
            <a:pPr>
              <a:buFont typeface="Wingdings" pitchFamily="2" charset="2"/>
              <a:buChar char="q"/>
            </a:pPr>
            <a:r>
              <a:rPr lang="ru-RU" sz="2800" dirty="0" smtClean="0">
                <a:latin typeface="Times New Roman" pitchFamily="18" charset="0"/>
                <a:cs typeface="Times New Roman" pitchFamily="18" charset="0"/>
              </a:rPr>
              <a:t>низкая физическая активность — 1,4—1,6;</a:t>
            </a:r>
          </a:p>
          <a:p>
            <a:pPr>
              <a:buFont typeface="Wingdings" pitchFamily="2" charset="2"/>
              <a:buChar char="q"/>
            </a:pPr>
            <a:r>
              <a:rPr lang="ru-RU" sz="2800" dirty="0" smtClean="0">
                <a:latin typeface="Times New Roman" pitchFamily="18" charset="0"/>
                <a:cs typeface="Times New Roman" pitchFamily="18" charset="0"/>
              </a:rPr>
              <a:t>умеренная физическая активность — 1,6—1,9;</a:t>
            </a:r>
          </a:p>
          <a:p>
            <a:pPr>
              <a:buFont typeface="Wingdings" pitchFamily="2" charset="2"/>
              <a:buChar char="q"/>
            </a:pPr>
            <a:r>
              <a:rPr lang="ru-RU" sz="2800" dirty="0" smtClean="0">
                <a:latin typeface="Times New Roman" pitchFamily="18" charset="0"/>
                <a:cs typeface="Times New Roman" pitchFamily="18" charset="0"/>
              </a:rPr>
              <a:t>высокая активность — 1,9—2,5.</a:t>
            </a:r>
          </a:p>
          <a:p>
            <a:endParaRPr lang="ru-RU" dirty="0"/>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www.divomix.com/uploads/1493243036.jpg"/>
          <p:cNvPicPr/>
          <p:nvPr/>
        </p:nvPicPr>
        <p:blipFill>
          <a:blip r:embed="rId2" cstate="print"/>
          <a:srcRect/>
          <a:stretch>
            <a:fillRect/>
          </a:stretch>
        </p:blipFill>
        <p:spPr bwMode="auto">
          <a:xfrm>
            <a:off x="2590800" y="2667000"/>
            <a:ext cx="4800600" cy="3505200"/>
          </a:xfrm>
          <a:prstGeom prst="rect">
            <a:avLst/>
          </a:prstGeom>
          <a:noFill/>
          <a:ln w="9525">
            <a:noFill/>
            <a:miter lim="800000"/>
            <a:headEnd/>
            <a:tailEnd/>
          </a:ln>
        </p:spPr>
      </p:pic>
      <p:sp>
        <p:nvSpPr>
          <p:cNvPr id="2" name="Содержимое 1"/>
          <p:cNvSpPr>
            <a:spLocks noGrp="1"/>
          </p:cNvSpPr>
          <p:nvPr>
            <p:ph idx="1"/>
          </p:nvPr>
        </p:nvSpPr>
        <p:spPr>
          <a:xfrm>
            <a:off x="685800" y="228600"/>
            <a:ext cx="8229600" cy="2743200"/>
          </a:xfrm>
        </p:spPr>
        <p:txBody>
          <a:bodyPr>
            <a:normAutofit fontScale="77500" lnSpcReduction="20000"/>
          </a:bodyPr>
          <a:lstStyle/>
          <a:p>
            <a:pPr>
              <a:buFont typeface="Wingdings" pitchFamily="2" charset="2"/>
              <a:buChar char="q"/>
            </a:pPr>
            <a:r>
              <a:rPr lang="ru-RU" sz="2800" dirty="0" smtClean="0">
                <a:latin typeface="Times New Roman" pitchFamily="18" charset="0"/>
                <a:cs typeface="Times New Roman" pitchFamily="18" charset="0"/>
              </a:rPr>
              <a:t>Для похудания необходимо, чтобы разница между количеством потребляемых и расходуемых калорий составляла не менее 600.</a:t>
            </a:r>
          </a:p>
          <a:p>
            <a:pPr>
              <a:buFont typeface="Wingdings" pitchFamily="2" charset="2"/>
              <a:buChar char="q"/>
            </a:pPr>
            <a:r>
              <a:rPr lang="ru-RU" sz="2800" dirty="0" smtClean="0">
                <a:latin typeface="Times New Roman" pitchFamily="18" charset="0"/>
                <a:cs typeface="Times New Roman" pitchFamily="18" charset="0"/>
              </a:rPr>
              <a:t>Согласно рекомендациям VA/</a:t>
            </a:r>
            <a:r>
              <a:rPr lang="ru-RU" sz="2800" dirty="0" err="1" smtClean="0">
                <a:latin typeface="Times New Roman" pitchFamily="18" charset="0"/>
                <a:cs typeface="Times New Roman" pitchFamily="18" charset="0"/>
              </a:rPr>
              <a:t>DoD</a:t>
            </a:r>
            <a:r>
              <a:rPr lang="ru-RU" sz="2800" dirty="0" smtClean="0">
                <a:latin typeface="Times New Roman" pitchFamily="18" charset="0"/>
                <a:cs typeface="Times New Roman" pitchFamily="18" charset="0"/>
              </a:rPr>
              <a:t> (США, 2014), для снижения массы тела от 0,5 до 2 фунтов (225—900 г) в неделю ежедневный энергетический дефицит должен составлять 500—1000 ккал  с учетом питания и физической активности . </a:t>
            </a:r>
          </a:p>
          <a:p>
            <a:pPr>
              <a:buFont typeface="Wingdings" pitchFamily="2" charset="2"/>
              <a:buChar char="q"/>
            </a:pPr>
            <a:r>
              <a:rPr lang="ru-RU" sz="2800" dirty="0" smtClean="0">
                <a:latin typeface="Times New Roman" pitchFamily="18" charset="0"/>
                <a:cs typeface="Times New Roman" pitchFamily="18" charset="0"/>
              </a:rPr>
              <a:t>Такой дефицит калорий обеспечивает снижение массы тела от 5 до 10% в течение 6 мес. </a:t>
            </a:r>
          </a:p>
          <a:p>
            <a:pPr>
              <a:buFont typeface="Wingdings" pitchFamily="2" charset="2"/>
              <a:buChar char="q"/>
            </a:pP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3400" y="1143000"/>
            <a:ext cx="8229600" cy="4953000"/>
          </a:xfrm>
        </p:spPr>
        <p:txBody>
          <a:bodyPr>
            <a:normAutofit fontScale="92500" lnSpcReduction="10000"/>
          </a:bodyPr>
          <a:lstStyle/>
          <a:p>
            <a:pPr>
              <a:buFont typeface="Wingdings" pitchFamily="2" charset="2"/>
              <a:buChar char="ü"/>
            </a:pPr>
            <a:r>
              <a:rPr lang="ru-RU" sz="2800" dirty="0" smtClean="0">
                <a:latin typeface="Times New Roman" pitchFamily="18" charset="0"/>
                <a:cs typeface="Times New Roman" pitchFamily="18" charset="0"/>
              </a:rPr>
              <a:t>Диета с низким содержанием жира, обогащенной клетчаткой и белком; </a:t>
            </a:r>
          </a:p>
          <a:p>
            <a:pPr>
              <a:buFont typeface="Wingdings" pitchFamily="2" charset="2"/>
              <a:buChar char="ü"/>
            </a:pPr>
            <a:r>
              <a:rPr lang="ru-RU" sz="2800" dirty="0" smtClean="0">
                <a:latin typeface="Times New Roman" pitchFamily="18" charset="0"/>
                <a:cs typeface="Times New Roman" pitchFamily="18" charset="0"/>
              </a:rPr>
              <a:t> Частый самоконтроль массы тела, частоты, объема и характера пищи </a:t>
            </a:r>
          </a:p>
          <a:p>
            <a:pPr>
              <a:buFont typeface="Wingdings" pitchFamily="2" charset="2"/>
              <a:buChar char="ü"/>
            </a:pPr>
            <a:r>
              <a:rPr lang="ru-RU" sz="2800" dirty="0" smtClean="0">
                <a:latin typeface="Times New Roman" pitchFamily="18" charset="0"/>
                <a:cs typeface="Times New Roman" pitchFamily="18" charset="0"/>
              </a:rPr>
              <a:t>Высокий уровень физической активности (быстрая ходьба 80 мин / день или бег трусцой 35 мин / день) </a:t>
            </a:r>
          </a:p>
          <a:p>
            <a:pPr>
              <a:buFont typeface="Wingdings" pitchFamily="2" charset="2"/>
              <a:buChar char="ü"/>
            </a:pPr>
            <a:r>
              <a:rPr lang="ru-RU" sz="2800" dirty="0" smtClean="0">
                <a:latin typeface="Times New Roman" pitchFamily="18" charset="0"/>
                <a:cs typeface="Times New Roman" pitchFamily="18" charset="0"/>
              </a:rPr>
              <a:t> Длительный контакт пациента представителем программы снижения веса (врач-диетолог, терапевт, психотерапевт) и регулярное посещение  занятий по снижению веса </a:t>
            </a:r>
          </a:p>
          <a:p>
            <a:pPr>
              <a:buFont typeface="Wingdings" pitchFamily="2" charset="2"/>
              <a:buChar char="ü"/>
            </a:pPr>
            <a:r>
              <a:rPr lang="ru-RU" sz="2800" dirty="0" smtClean="0">
                <a:latin typeface="Times New Roman" pitchFamily="18" charset="0"/>
                <a:cs typeface="Times New Roman" pitchFamily="18" charset="0"/>
              </a:rPr>
              <a:t>Вера пациента, что он сможет длительное время поддерживать вес на желаемом уровне, а так же вера в то, что такой образ жизни полезен для него. </a:t>
            </a:r>
          </a:p>
          <a:p>
            <a:endParaRPr lang="ru-RU" dirty="0"/>
          </a:p>
        </p:txBody>
      </p:sp>
      <p:sp>
        <p:nvSpPr>
          <p:cNvPr id="3" name="Заголовок 2"/>
          <p:cNvSpPr>
            <a:spLocks noGrp="1"/>
          </p:cNvSpPr>
          <p:nvPr>
            <p:ph type="title"/>
          </p:nvPr>
        </p:nvSpPr>
        <p:spPr>
          <a:xfrm>
            <a:off x="457200" y="0"/>
            <a:ext cx="8229600" cy="1143000"/>
          </a:xfrm>
        </p:spPr>
        <p:txBody>
          <a:bodyPr>
            <a:noAutofit/>
          </a:bodyPr>
          <a:lstStyle/>
          <a:p>
            <a:pPr algn="ctr"/>
            <a:r>
              <a:rPr lang="ru-RU" sz="3600" dirty="0" smtClean="0">
                <a:latin typeface="Times New Roman" pitchFamily="18" charset="0"/>
                <a:cs typeface="Times New Roman" pitchFamily="18" charset="0"/>
              </a:rPr>
              <a:t>Факторы, способствующие длительному поддержанию веса</a:t>
            </a:r>
            <a:endParaRPr lang="ru-RU" sz="3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90600"/>
            <a:ext cx="8229600" cy="5105400"/>
          </a:xfrm>
        </p:spPr>
        <p:txBody>
          <a:bodyPr>
            <a:normAutofit/>
          </a:bodyPr>
          <a:lstStyle/>
          <a:p>
            <a:pPr>
              <a:buNone/>
            </a:pPr>
            <a:r>
              <a:rPr lang="ru-RU" sz="2800" dirty="0" smtClean="0">
                <a:latin typeface="Times New Roman" pitchFamily="18" charset="0"/>
                <a:cs typeface="Times New Roman" pitchFamily="18" charset="0"/>
              </a:rPr>
              <a:t>   Хроническое, рецидивирующее, многофакторное </a:t>
            </a:r>
            <a:r>
              <a:rPr lang="ru-RU" sz="2800" dirty="0" err="1" smtClean="0">
                <a:latin typeface="Times New Roman" pitchFamily="18" charset="0"/>
                <a:cs typeface="Times New Roman" pitchFamily="18" charset="0"/>
              </a:rPr>
              <a:t>нейроповеденческое</a:t>
            </a:r>
            <a:r>
              <a:rPr lang="ru-RU" sz="2800" dirty="0" smtClean="0">
                <a:latin typeface="Times New Roman" pitchFamily="18" charset="0"/>
                <a:cs typeface="Times New Roman" pitchFamily="18" charset="0"/>
              </a:rPr>
              <a:t>  заболевание, при котором увеличение жира в организме способствует дисфункции  жировой ткани и биомеханическому воздействию жировой ткани на окружающие  ткани с развитием метаболических и психосоциальных последствий для здоровья  (</a:t>
            </a:r>
            <a:r>
              <a:rPr lang="en-US" sz="2800" b="1" i="1" dirty="0" smtClean="0">
                <a:latin typeface="Times New Roman" pitchFamily="18" charset="0"/>
                <a:cs typeface="Times New Roman" pitchFamily="18" charset="0"/>
              </a:rPr>
              <a:t>American Society for Metabolic</a:t>
            </a:r>
            <a:r>
              <a:rPr lang="ru-RU" sz="2800" b="1" i="1" dirty="0" smtClean="0">
                <a:latin typeface="Times New Roman" pitchFamily="18" charset="0"/>
                <a:cs typeface="Times New Roman" pitchFamily="18" charset="0"/>
              </a:rPr>
              <a:t> &amp; </a:t>
            </a:r>
            <a:r>
              <a:rPr lang="en-US" sz="2800" b="1" i="1" dirty="0" smtClean="0">
                <a:latin typeface="Times New Roman" pitchFamily="18" charset="0"/>
                <a:cs typeface="Times New Roman" pitchFamily="18" charset="0"/>
              </a:rPr>
              <a:t>Bariatric Surgery Updates to the</a:t>
            </a:r>
            <a:r>
              <a:rPr lang="ru-RU" sz="2800" b="1" i="1" dirty="0" smtClean="0">
                <a:latin typeface="Times New Roman" pitchFamily="18" charset="0"/>
                <a:cs typeface="Times New Roman" pitchFamily="18" charset="0"/>
              </a:rPr>
              <a:t> 2014-2015)   </a:t>
            </a:r>
            <a:r>
              <a:rPr lang="ru-RU" sz="2400" dirty="0" smtClean="0">
                <a:latin typeface="Times New Roman" pitchFamily="18" charset="0"/>
                <a:cs typeface="Times New Roman" pitchFamily="18" charset="0"/>
              </a:rPr>
              <a:t>Обновления Американского общества по метаболической и </a:t>
            </a:r>
            <a:r>
              <a:rPr lang="ru-RU" sz="2400" dirty="0" err="1" smtClean="0">
                <a:latin typeface="Times New Roman" pitchFamily="18" charset="0"/>
                <a:cs typeface="Times New Roman" pitchFamily="18" charset="0"/>
              </a:rPr>
              <a:t>бариатрической</a:t>
            </a:r>
            <a:r>
              <a:rPr lang="ru-RU" sz="2400" dirty="0" smtClean="0">
                <a:latin typeface="Times New Roman" pitchFamily="18" charset="0"/>
                <a:cs typeface="Times New Roman" pitchFamily="18" charset="0"/>
              </a:rPr>
              <a:t> хирургии</a:t>
            </a:r>
          </a:p>
          <a:p>
            <a:endParaRPr lang="ru-RU" altLang="ru-RU" sz="2800" b="1" dirty="0" smtClean="0"/>
          </a:p>
          <a:p>
            <a:endParaRPr lang="ru-RU" dirty="0"/>
          </a:p>
        </p:txBody>
      </p:sp>
      <p:sp>
        <p:nvSpPr>
          <p:cNvPr id="3" name="Заголовок 2"/>
          <p:cNvSpPr>
            <a:spLocks noGrp="1"/>
          </p:cNvSpPr>
          <p:nvPr>
            <p:ph type="title"/>
          </p:nvPr>
        </p:nvSpPr>
        <p:spPr>
          <a:xfrm>
            <a:off x="381000" y="152400"/>
            <a:ext cx="8229600" cy="792162"/>
          </a:xfrm>
        </p:spPr>
        <p:txBody>
          <a:bodyPr/>
          <a:lstStyle/>
          <a:p>
            <a:pPr algn="ctr"/>
            <a:r>
              <a:rPr lang="ru-RU" sz="4400" i="1" dirty="0" smtClean="0">
                <a:latin typeface="Cambria Math" pitchFamily="18" charset="0"/>
                <a:ea typeface="Cambria Math" pitchFamily="18" charset="0"/>
              </a:rPr>
              <a:t>Ожирение</a:t>
            </a:r>
            <a:endParaRPr lang="ru-RU" i="1" dirty="0">
              <a:latin typeface="Cambria Math" pitchFamily="18" charset="0"/>
              <a:ea typeface="Cambria Math" pitchFamily="18" charset="0"/>
            </a:endParaRP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i="1" dirty="0" smtClean="0">
                <a:latin typeface="Times New Roman" pitchFamily="18" charset="0"/>
                <a:cs typeface="Times New Roman" pitchFamily="18" charset="0"/>
              </a:rPr>
              <a:t>Визуализация (КТ, МРТ, УЗИ)</a:t>
            </a:r>
            <a:endParaRPr lang="ru-RU" i="1" dirty="0">
              <a:latin typeface="Times New Roman" pitchFamily="18" charset="0"/>
              <a:cs typeface="Times New Roman" pitchFamily="18" charset="0"/>
            </a:endParaRPr>
          </a:p>
        </p:txBody>
      </p:sp>
      <p:pic>
        <p:nvPicPr>
          <p:cNvPr id="4" name="Рисунок 4" descr="https://c2n.me/6UXiBW.jpg"/>
          <p:cNvPicPr>
            <a:picLocks noGrp="1" noChangeAspect="1" noChangeArrowheads="1"/>
          </p:cNvPicPr>
          <p:nvPr>
            <p:ph idx="1"/>
          </p:nvPr>
        </p:nvPicPr>
        <p:blipFill>
          <a:blip r:embed="rId2" cstate="print"/>
          <a:srcRect/>
          <a:stretch>
            <a:fillRect/>
          </a:stretch>
        </p:blipFill>
        <p:spPr bwMode="auto">
          <a:xfrm>
            <a:off x="228600" y="1447800"/>
            <a:ext cx="86868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Визуализация (КТ, МРТ, УЗИ)</a:t>
            </a:r>
            <a:endParaRPr lang="ru-RU" dirty="0"/>
          </a:p>
        </p:txBody>
      </p:sp>
      <p:pic>
        <p:nvPicPr>
          <p:cNvPr id="4" name="Picture 2" descr="http://health-plus.org.il/web/uploads/post/full-obesity-147628142257fe444e1a3f1.png"/>
          <p:cNvPicPr>
            <a:picLocks noGrp="1" noChangeAspect="1" noChangeArrowheads="1"/>
          </p:cNvPicPr>
          <p:nvPr>
            <p:ph idx="1"/>
          </p:nvPr>
        </p:nvPicPr>
        <p:blipFill>
          <a:blip r:embed="rId2" cstate="print"/>
          <a:srcRect/>
          <a:stretch>
            <a:fillRect/>
          </a:stretch>
        </p:blipFill>
        <p:spPr bwMode="auto">
          <a:xfrm>
            <a:off x="1209472" y="1481138"/>
            <a:ext cx="6725055"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http://www.kemsma.ru/mediawiki/images/b/bf/%D0%92%D0%AB%D0%9F%D0%A3%D0%A1%D0%9A.jpg"/>
          <p:cNvPicPr>
            <a:picLocks noChangeAspect="1" noChangeArrowheads="1"/>
          </p:cNvPicPr>
          <p:nvPr/>
        </p:nvPicPr>
        <p:blipFill>
          <a:blip r:embed="rId2" cstate="print"/>
          <a:srcRect r="5902"/>
          <a:stretch>
            <a:fillRect/>
          </a:stretch>
        </p:blipFill>
        <p:spPr bwMode="auto">
          <a:xfrm>
            <a:off x="5750589" y="1828800"/>
            <a:ext cx="3393411" cy="4114800"/>
          </a:xfrm>
          <a:prstGeom prst="rect">
            <a:avLst/>
          </a:prstGeom>
          <a:noFill/>
        </p:spPr>
      </p:pic>
      <p:sp>
        <p:nvSpPr>
          <p:cNvPr id="2" name="Содержимое 1"/>
          <p:cNvSpPr>
            <a:spLocks noGrp="1"/>
          </p:cNvSpPr>
          <p:nvPr>
            <p:ph idx="1"/>
          </p:nvPr>
        </p:nvSpPr>
        <p:spPr>
          <a:xfrm>
            <a:off x="228600" y="1143000"/>
            <a:ext cx="5867400" cy="5257800"/>
          </a:xfrm>
        </p:spPr>
        <p:txBody>
          <a:bodyPr>
            <a:normAutofit fontScale="85000" lnSpcReduction="20000"/>
          </a:bodyPr>
          <a:lstStyle/>
          <a:p>
            <a:pPr>
              <a:buFont typeface="Wingdings" pitchFamily="2" charset="2"/>
              <a:buChar char="q"/>
            </a:pPr>
            <a:r>
              <a:rPr lang="ru-RU" sz="2800" b="1" i="1" dirty="0" smtClean="0">
                <a:solidFill>
                  <a:srgbClr val="002060"/>
                </a:solidFill>
                <a:latin typeface="Times New Roman" pitchFamily="18" charset="0"/>
                <a:cs typeface="Times New Roman" pitchFamily="18" charset="0"/>
              </a:rPr>
              <a:t>В 1998 году в США </a:t>
            </a:r>
            <a:r>
              <a:rPr lang="ru-RU" sz="2800" dirty="0" smtClean="0">
                <a:latin typeface="Times New Roman" pitchFamily="18" charset="0"/>
                <a:cs typeface="Times New Roman" pitchFamily="18" charset="0"/>
              </a:rPr>
              <a:t>впервые хирургия была включена в национальные стандарты лечения </a:t>
            </a:r>
            <a:r>
              <a:rPr lang="ru-RU" sz="2800" dirty="0" err="1" smtClean="0">
                <a:latin typeface="Times New Roman" pitchFamily="18" charset="0"/>
                <a:cs typeface="Times New Roman" pitchFamily="18" charset="0"/>
              </a:rPr>
              <a:t>морбидного</a:t>
            </a:r>
            <a:r>
              <a:rPr lang="ru-RU" sz="2800" dirty="0" smtClean="0">
                <a:latin typeface="Times New Roman" pitchFamily="18" charset="0"/>
                <a:cs typeface="Times New Roman" pitchFamily="18" charset="0"/>
              </a:rPr>
              <a:t> ожирения</a:t>
            </a:r>
          </a:p>
          <a:p>
            <a:pPr>
              <a:buFont typeface="Wingdings" pitchFamily="2" charset="2"/>
              <a:buChar char="q"/>
            </a:pPr>
            <a:r>
              <a:rPr lang="ru-RU" sz="2800" b="1" i="1" dirty="0" smtClean="0">
                <a:solidFill>
                  <a:srgbClr val="002060"/>
                </a:solidFill>
                <a:latin typeface="Times New Roman" pitchFamily="18" charset="0"/>
                <a:cs typeface="Times New Roman" pitchFamily="18" charset="0"/>
              </a:rPr>
              <a:t>IFSO </a:t>
            </a:r>
            <a:r>
              <a:rPr lang="ru-RU" sz="2800" dirty="0" smtClean="0">
                <a:latin typeface="Times New Roman" pitchFamily="18" charset="0"/>
                <a:cs typeface="Times New Roman" pitchFamily="18" charset="0"/>
              </a:rPr>
              <a:t>Международная  Федерация  Хирургии Ожирения постановила - </a:t>
            </a:r>
            <a:r>
              <a:rPr lang="ru-RU" sz="2800" b="1" i="1" dirty="0" err="1" smtClean="0">
                <a:solidFill>
                  <a:srgbClr val="002060"/>
                </a:solidFill>
                <a:latin typeface="Times New Roman" pitchFamily="18" charset="0"/>
                <a:cs typeface="Times New Roman" pitchFamily="18" charset="0"/>
              </a:rPr>
              <a:t>Бариатрическая</a:t>
            </a:r>
            <a:r>
              <a:rPr lang="ru-RU" sz="2800" b="1" i="1" dirty="0" smtClean="0">
                <a:solidFill>
                  <a:srgbClr val="002060"/>
                </a:solidFill>
                <a:latin typeface="Times New Roman" pitchFamily="18" charset="0"/>
                <a:cs typeface="Times New Roman" pitchFamily="18" charset="0"/>
              </a:rPr>
              <a:t> хирургия показана при </a:t>
            </a:r>
            <a:r>
              <a:rPr lang="ru-RU" sz="2800" b="1" i="1" dirty="0" err="1" smtClean="0">
                <a:solidFill>
                  <a:srgbClr val="002060"/>
                </a:solidFill>
                <a:latin typeface="Times New Roman" pitchFamily="18" charset="0"/>
                <a:cs typeface="Times New Roman" pitchFamily="18" charset="0"/>
              </a:rPr>
              <a:t>морбидном</a:t>
            </a:r>
            <a:r>
              <a:rPr lang="ru-RU" sz="2800" b="1" i="1" dirty="0" smtClean="0">
                <a:solidFill>
                  <a:srgbClr val="002060"/>
                </a:solidFill>
                <a:latin typeface="Times New Roman" pitchFamily="18" charset="0"/>
                <a:cs typeface="Times New Roman" pitchFamily="18" charset="0"/>
              </a:rPr>
              <a:t> ожирении если:</a:t>
            </a:r>
          </a:p>
          <a:p>
            <a:pPr>
              <a:buFont typeface="Wingdings" pitchFamily="2" charset="2"/>
              <a:buChar char="q"/>
            </a:pPr>
            <a:r>
              <a:rPr lang="ru-RU" sz="2800" dirty="0" smtClean="0">
                <a:latin typeface="Times New Roman" pitchFamily="18" charset="0"/>
                <a:cs typeface="Times New Roman" pitchFamily="18" charset="0"/>
              </a:rPr>
              <a:t>ИМТ 35кг/м2 и более, при наличии одного или нескольких заболеваний обусловленных ожирением </a:t>
            </a:r>
          </a:p>
          <a:p>
            <a:pPr>
              <a:buFont typeface="Wingdings" pitchFamily="2" charset="2"/>
              <a:buChar char="q"/>
            </a:pPr>
            <a:r>
              <a:rPr lang="ru-RU" sz="2800" dirty="0" smtClean="0">
                <a:latin typeface="Times New Roman" pitchFamily="18" charset="0"/>
                <a:cs typeface="Times New Roman" pitchFamily="18" charset="0"/>
              </a:rPr>
              <a:t>ИМТ 40кг/м2 и более, вне зависимости от наличия заболеваний</a:t>
            </a:r>
          </a:p>
          <a:p>
            <a:pPr>
              <a:buFont typeface="Wingdings" pitchFamily="2" charset="2"/>
              <a:buChar char="q"/>
            </a:pPr>
            <a:r>
              <a:rPr lang="ru-RU" sz="2800" b="1" i="1" dirty="0" smtClean="0">
                <a:solidFill>
                  <a:srgbClr val="002060"/>
                </a:solidFill>
                <a:latin typeface="Times New Roman" pitchFamily="18" charset="0"/>
                <a:cs typeface="Times New Roman" pitchFamily="18" charset="0"/>
              </a:rPr>
              <a:t>Протокол РК 2017 такие же показания</a:t>
            </a:r>
          </a:p>
          <a:p>
            <a:endParaRPr lang="ru-RU" dirty="0"/>
          </a:p>
        </p:txBody>
      </p:sp>
      <p:sp>
        <p:nvSpPr>
          <p:cNvPr id="3" name="Заголовок 2"/>
          <p:cNvSpPr>
            <a:spLocks noGrp="1"/>
          </p:cNvSpPr>
          <p:nvPr>
            <p:ph type="title"/>
          </p:nvPr>
        </p:nvSpPr>
        <p:spPr>
          <a:xfrm>
            <a:off x="381000" y="0"/>
            <a:ext cx="8229600" cy="1143000"/>
          </a:xfrm>
        </p:spPr>
        <p:txBody>
          <a:bodyPr/>
          <a:lstStyle/>
          <a:p>
            <a:pPr algn="ctr"/>
            <a:r>
              <a:rPr lang="ru-RU" sz="4400" i="1" dirty="0" smtClean="0">
                <a:latin typeface="Times New Roman" pitchFamily="18" charset="0"/>
                <a:cs typeface="Times New Roman" pitchFamily="18" charset="0"/>
              </a:rPr>
              <a:t>Хирургическое лечение </a:t>
            </a:r>
            <a:endParaRPr lang="ru-RU"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90600"/>
            <a:ext cx="8229600" cy="4525963"/>
          </a:xfrm>
        </p:spPr>
        <p:txBody>
          <a:bodyPr/>
          <a:lstStyle/>
          <a:p>
            <a:pPr>
              <a:buNone/>
            </a:pPr>
            <a:r>
              <a:rPr lang="ru-RU" sz="2800" b="1" i="1" dirty="0" smtClean="0">
                <a:solidFill>
                  <a:srgbClr val="002060"/>
                </a:solidFill>
                <a:latin typeface="Times New Roman" pitchFamily="18" charset="0"/>
                <a:cs typeface="Times New Roman" pitchFamily="18" charset="0"/>
              </a:rPr>
              <a:t>Основные виды </a:t>
            </a:r>
            <a:r>
              <a:rPr lang="ru-RU" sz="2800" b="1" i="1" dirty="0" err="1" smtClean="0">
                <a:solidFill>
                  <a:srgbClr val="002060"/>
                </a:solidFill>
                <a:latin typeface="Times New Roman" pitchFamily="18" charset="0"/>
                <a:cs typeface="Times New Roman" pitchFamily="18" charset="0"/>
              </a:rPr>
              <a:t>бариатрических</a:t>
            </a:r>
            <a:r>
              <a:rPr lang="ru-RU" sz="2800" b="1" i="1" dirty="0" smtClean="0">
                <a:solidFill>
                  <a:srgbClr val="002060"/>
                </a:solidFill>
                <a:latin typeface="Times New Roman" pitchFamily="18" charset="0"/>
                <a:cs typeface="Times New Roman" pitchFamily="18" charset="0"/>
              </a:rPr>
              <a:t> операций: </a:t>
            </a:r>
          </a:p>
          <a:p>
            <a:pPr>
              <a:buNone/>
            </a:pPr>
            <a:r>
              <a:rPr lang="ru-RU" sz="2800" dirty="0" smtClean="0">
                <a:latin typeface="Times New Roman" pitchFamily="18" charset="0"/>
                <a:cs typeface="Times New Roman" pitchFamily="18" charset="0"/>
              </a:rPr>
              <a:t>1) </a:t>
            </a:r>
            <a:r>
              <a:rPr lang="ru-RU" sz="2800" dirty="0" err="1" smtClean="0">
                <a:latin typeface="Times New Roman" pitchFamily="18" charset="0"/>
                <a:cs typeface="Times New Roman" pitchFamily="18" charset="0"/>
              </a:rPr>
              <a:t>бандажирование</a:t>
            </a:r>
            <a:r>
              <a:rPr lang="ru-RU" sz="2800" dirty="0" smtClean="0">
                <a:latin typeface="Times New Roman" pitchFamily="18" charset="0"/>
                <a:cs typeface="Times New Roman" pitchFamily="18" charset="0"/>
              </a:rPr>
              <a:t> желудка (</a:t>
            </a:r>
            <a:r>
              <a:rPr lang="ru-RU" sz="2800" dirty="0" err="1" smtClean="0">
                <a:latin typeface="Times New Roman" pitchFamily="18" charset="0"/>
                <a:cs typeface="Times New Roman" pitchFamily="18" charset="0"/>
              </a:rPr>
              <a:t>gastric</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banding</a:t>
            </a:r>
            <a:r>
              <a:rPr lang="ru-RU" sz="2800" dirty="0" smtClean="0">
                <a:latin typeface="Times New Roman" pitchFamily="18" charset="0"/>
                <a:cs typeface="Times New Roman" pitchFamily="18" charset="0"/>
              </a:rPr>
              <a:t>), </a:t>
            </a:r>
          </a:p>
          <a:p>
            <a:pPr>
              <a:buNone/>
            </a:pPr>
            <a:r>
              <a:rPr lang="ru-RU" sz="2800" dirty="0" smtClean="0">
                <a:latin typeface="Times New Roman" pitchFamily="18" charset="0"/>
                <a:cs typeface="Times New Roman" pitchFamily="18" charset="0"/>
              </a:rPr>
              <a:t>2) рукавная </a:t>
            </a:r>
            <a:r>
              <a:rPr lang="ru-RU" sz="2800" dirty="0" err="1" smtClean="0">
                <a:latin typeface="Times New Roman" pitchFamily="18" charset="0"/>
                <a:cs typeface="Times New Roman" pitchFamily="18" charset="0"/>
              </a:rPr>
              <a:t>гастропластика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sleeve</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gastrectomy</a:t>
            </a:r>
            <a:r>
              <a:rPr lang="ru-RU" sz="2800" dirty="0" smtClean="0">
                <a:latin typeface="Times New Roman" pitchFamily="18" charset="0"/>
                <a:cs typeface="Times New Roman" pitchFamily="18" charset="0"/>
              </a:rPr>
              <a:t>), </a:t>
            </a:r>
          </a:p>
          <a:p>
            <a:pPr>
              <a:buNone/>
            </a:pPr>
            <a:r>
              <a:rPr lang="ru-RU" sz="2800" dirty="0" smtClean="0">
                <a:latin typeface="Times New Roman" pitchFamily="18" charset="0"/>
                <a:cs typeface="Times New Roman" pitchFamily="18" charset="0"/>
              </a:rPr>
              <a:t>3) желудочное шунтирование (</a:t>
            </a:r>
            <a:r>
              <a:rPr lang="ru-RU" sz="2800" dirty="0" err="1" smtClean="0">
                <a:latin typeface="Times New Roman" pitchFamily="18" charset="0"/>
                <a:cs typeface="Times New Roman" pitchFamily="18" charset="0"/>
              </a:rPr>
              <a:t>gastric</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bypass</a:t>
            </a:r>
            <a:r>
              <a:rPr lang="ru-RU" sz="2800" dirty="0" smtClean="0">
                <a:latin typeface="Times New Roman" pitchFamily="18" charset="0"/>
                <a:cs typeface="Times New Roman" pitchFamily="18" charset="0"/>
              </a:rPr>
              <a:t>)</a:t>
            </a:r>
          </a:p>
          <a:p>
            <a:endParaRPr lang="ru-RU" dirty="0"/>
          </a:p>
        </p:txBody>
      </p:sp>
      <p:sp>
        <p:nvSpPr>
          <p:cNvPr id="3" name="Заголовок 2"/>
          <p:cNvSpPr>
            <a:spLocks noGrp="1"/>
          </p:cNvSpPr>
          <p:nvPr>
            <p:ph type="title"/>
          </p:nvPr>
        </p:nvSpPr>
        <p:spPr>
          <a:xfrm>
            <a:off x="457200" y="0"/>
            <a:ext cx="8229600" cy="1143000"/>
          </a:xfrm>
        </p:spPr>
        <p:txBody>
          <a:bodyPr/>
          <a:lstStyle/>
          <a:p>
            <a:pPr algn="ctr"/>
            <a:r>
              <a:rPr lang="ru-RU" sz="4400" i="1" dirty="0" smtClean="0">
                <a:latin typeface="Times New Roman" pitchFamily="18" charset="0"/>
                <a:cs typeface="Times New Roman" pitchFamily="18" charset="0"/>
              </a:rPr>
              <a:t>Хирургическое лечение </a:t>
            </a:r>
            <a:endParaRPr lang="ru-RU" i="1" dirty="0">
              <a:latin typeface="Times New Roman" pitchFamily="18" charset="0"/>
              <a:cs typeface="Times New Roman" pitchFamily="18" charset="0"/>
            </a:endParaRPr>
          </a:p>
        </p:txBody>
      </p:sp>
      <p:pic>
        <p:nvPicPr>
          <p:cNvPr id="4" name="Picture 2" descr="https://healthbeat.online/images/bariatric-surgeries1.jpg"/>
          <p:cNvPicPr>
            <a:picLocks noChangeAspect="1" noChangeArrowheads="1"/>
          </p:cNvPicPr>
          <p:nvPr/>
        </p:nvPicPr>
        <p:blipFill>
          <a:blip r:embed="rId2" cstate="print"/>
          <a:srcRect/>
          <a:stretch>
            <a:fillRect/>
          </a:stretch>
        </p:blipFill>
        <p:spPr bwMode="auto">
          <a:xfrm>
            <a:off x="762000" y="3048000"/>
            <a:ext cx="7524750" cy="3455987"/>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19200"/>
            <a:ext cx="8229600" cy="4525963"/>
          </a:xfrm>
        </p:spPr>
        <p:txBody>
          <a:bodyPr>
            <a:normAutofit/>
          </a:bodyPr>
          <a:lstStyle/>
          <a:p>
            <a:pPr>
              <a:buFont typeface="Wingdings" pitchFamily="2" charset="2"/>
              <a:buChar char="q"/>
              <a:defRPr/>
            </a:pPr>
            <a:r>
              <a:rPr lang="ru-RU" sz="2000" b="1" i="1" cap="all" dirty="0" smtClean="0">
                <a:solidFill>
                  <a:srgbClr val="002060"/>
                </a:solidFill>
                <a:latin typeface="Times New Roman" pitchFamily="18" charset="0"/>
                <a:cs typeface="Times New Roman" pitchFamily="18" charset="0"/>
              </a:rPr>
              <a:t>БАНДАЖИРОВАНИЕ ЖЕЛУДКА </a:t>
            </a:r>
            <a:r>
              <a:rPr lang="ru-RU" sz="2000" b="1" cap="all"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операция по установке регулируемого желудочного бандажа (кольца на желудок)</a:t>
            </a:r>
          </a:p>
          <a:p>
            <a:pPr>
              <a:buFont typeface="Wingdings" pitchFamily="2" charset="2"/>
              <a:buChar char="q"/>
              <a:defRPr/>
            </a:pPr>
            <a:r>
              <a:rPr lang="en-US" sz="2000" dirty="0" smtClean="0">
                <a:latin typeface="Times New Roman" pitchFamily="18" charset="0"/>
                <a:cs typeface="Times New Roman" pitchFamily="18" charset="0"/>
                <a:hlinkClick r:id="rId2"/>
              </a:rPr>
              <a:t>https://www.youtube.com/watch?v=mBE0IKe3dgA</a:t>
            </a:r>
            <a:endParaRPr lang="ru-RU" sz="2000" dirty="0" smtClean="0">
              <a:latin typeface="Times New Roman" pitchFamily="18" charset="0"/>
              <a:cs typeface="Times New Roman" pitchFamily="18" charset="0"/>
            </a:endParaRPr>
          </a:p>
          <a:p>
            <a:pPr>
              <a:buFont typeface="Wingdings" pitchFamily="2" charset="2"/>
              <a:buChar char="q"/>
              <a:defRPr/>
            </a:pPr>
            <a:r>
              <a:rPr lang="en-US" sz="2000" dirty="0" smtClean="0">
                <a:latin typeface="Times New Roman" pitchFamily="18" charset="0"/>
                <a:cs typeface="Times New Roman" pitchFamily="18" charset="0"/>
                <a:hlinkClick r:id="rId3"/>
              </a:rPr>
              <a:t>https://www.youtube.com/watch?v=7giss9TKNL4</a:t>
            </a:r>
            <a:endParaRPr lang="ru-RU" sz="2000" dirty="0" smtClean="0">
              <a:latin typeface="Times New Roman" pitchFamily="18" charset="0"/>
              <a:cs typeface="Times New Roman" pitchFamily="18" charset="0"/>
            </a:endParaRPr>
          </a:p>
          <a:p>
            <a:pPr>
              <a:buFont typeface="Wingdings" pitchFamily="2" charset="2"/>
              <a:buChar char="q"/>
              <a:defRPr/>
            </a:pPr>
            <a:endParaRPr lang="ru-RU" sz="2000" dirty="0" smtClean="0">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normAutofit fontScale="90000"/>
          </a:bodyPr>
          <a:lstStyle/>
          <a:p>
            <a:pPr algn="ctr"/>
            <a:r>
              <a:rPr lang="ru-RU" sz="4400" i="1" cap="all" dirty="0" smtClean="0">
                <a:latin typeface="Times New Roman" pitchFamily="18" charset="0"/>
                <a:cs typeface="Times New Roman" pitchFamily="18" charset="0"/>
              </a:rPr>
              <a:t>БАНДАЖИРОВАНИЕ ЖЕЛУДКА </a:t>
            </a:r>
            <a:endParaRPr lang="ru-RU" i="1" dirty="0">
              <a:latin typeface="Times New Roman" pitchFamily="18" charset="0"/>
              <a:cs typeface="Times New Roman" pitchFamily="18" charset="0"/>
            </a:endParaRPr>
          </a:p>
        </p:txBody>
      </p:sp>
      <p:pic>
        <p:nvPicPr>
          <p:cNvPr id="4" name="Рисунок 3" descr="Лапароскопическое бандажирование желудка "/>
          <p:cNvPicPr>
            <a:picLocks noChangeAspect="1" noChangeArrowheads="1"/>
          </p:cNvPicPr>
          <p:nvPr/>
        </p:nvPicPr>
        <p:blipFill>
          <a:blip r:embed="rId4" cstate="print"/>
          <a:srcRect/>
          <a:stretch>
            <a:fillRect/>
          </a:stretch>
        </p:blipFill>
        <p:spPr bwMode="auto">
          <a:xfrm>
            <a:off x="990600" y="2588111"/>
            <a:ext cx="7010400" cy="404128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19200"/>
            <a:ext cx="8229600" cy="4525963"/>
          </a:xfrm>
        </p:spPr>
        <p:txBody>
          <a:bodyPr>
            <a:normAutofit fontScale="70000" lnSpcReduction="20000"/>
          </a:bodyPr>
          <a:lstStyle/>
          <a:p>
            <a:pPr>
              <a:buFont typeface="Wingdings" pitchFamily="2" charset="2"/>
              <a:buChar char="q"/>
            </a:pPr>
            <a:r>
              <a:rPr lang="ru-RU" sz="3600" dirty="0" err="1" smtClean="0">
                <a:latin typeface="Times New Roman" pitchFamily="18" charset="0"/>
                <a:cs typeface="Times New Roman" pitchFamily="18" charset="0"/>
              </a:rPr>
              <a:t>Бандажирование</a:t>
            </a:r>
            <a:r>
              <a:rPr lang="ru-RU" sz="3600" dirty="0" smtClean="0">
                <a:latin typeface="Times New Roman" pitchFamily="18" charset="0"/>
                <a:cs typeface="Times New Roman" pitchFamily="18" charset="0"/>
              </a:rPr>
              <a:t> желудка — способ хирургического лечения ожирения, заключающийся в наложении бандажа на верхний отдел желудка. </a:t>
            </a:r>
          </a:p>
          <a:p>
            <a:pPr>
              <a:buFont typeface="Wingdings" pitchFamily="2" charset="2"/>
              <a:buChar char="q"/>
            </a:pPr>
            <a:r>
              <a:rPr lang="ru-RU" sz="3600" dirty="0" smtClean="0">
                <a:latin typeface="Times New Roman" pitchFamily="18" charset="0"/>
                <a:cs typeface="Times New Roman" pitchFamily="18" charset="0"/>
              </a:rPr>
              <a:t>Бандаж — это кольцо, которое в месте наложения создаёт сужение просвета желудка, тем самым разделяя его на два отдела — на маленький желудок (над бандажом) и большой желудок (под бандажом). </a:t>
            </a:r>
          </a:p>
          <a:p>
            <a:pPr>
              <a:buFont typeface="Wingdings" pitchFamily="2" charset="2"/>
              <a:buChar char="q"/>
            </a:pPr>
            <a:r>
              <a:rPr lang="ru-RU" sz="2800" b="1" i="1" dirty="0" smtClean="0">
                <a:solidFill>
                  <a:srgbClr val="002060"/>
                </a:solidFill>
                <a:latin typeface="Times New Roman" pitchFamily="18" charset="0"/>
                <a:cs typeface="Times New Roman" pitchFamily="18" charset="0"/>
              </a:rPr>
              <a:t>Рецепторы насыщения, которые сигнализируют нам о том, что желудок заполнен, находятся именно в верхнем отделе желудка. Поскольку ёмкость малого желудка над кольцом совсем небольшая (10-15 мл), он очень быстро заполняется маленьким количеством пищи, тем самым возбуждая рецепторы насыщения. Ощущение переполнения желудка, возникающее при этом, заставляет человека остановиться в дальнейшем поглощении пищи, вследствие чего потребление калорий существенно снижается и начинается снижение веса.</a:t>
            </a:r>
          </a:p>
          <a:p>
            <a:endParaRPr lang="ru-RU" dirty="0"/>
          </a:p>
        </p:txBody>
      </p:sp>
      <p:sp>
        <p:nvSpPr>
          <p:cNvPr id="3" name="Заголовок 2"/>
          <p:cNvSpPr>
            <a:spLocks noGrp="1"/>
          </p:cNvSpPr>
          <p:nvPr>
            <p:ph type="title"/>
          </p:nvPr>
        </p:nvSpPr>
        <p:spPr>
          <a:xfrm>
            <a:off x="457200" y="274638"/>
            <a:ext cx="8229600" cy="1020762"/>
          </a:xfrm>
        </p:spPr>
        <p:txBody>
          <a:bodyPr>
            <a:normAutofit/>
          </a:bodyPr>
          <a:lstStyle/>
          <a:p>
            <a:pPr algn="ctr"/>
            <a:r>
              <a:rPr lang="ru-RU" sz="3200" cap="all" dirty="0" smtClean="0">
                <a:latin typeface="Times New Roman" pitchFamily="18" charset="0"/>
                <a:cs typeface="Times New Roman" pitchFamily="18" charset="0"/>
              </a:rPr>
              <a:t>БАНДАЖИРОВАНИЕ ЖЕЛУДКА</a:t>
            </a:r>
            <a:endParaRPr lang="ru-RU" sz="3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s://3.bp.blogspot.com/-USheb6hJO70/WWe7Dx-dMAI/AAAAAAAAgcM/SU8TAZaITpUhFeHpgiHlREg0oIAehe6lACLcBGAs/s1600/Eye-doctor-conduting-an-eye-exam-figure.jpg"/>
          <p:cNvPicPr>
            <a:picLocks noChangeAspect="1" noChangeArrowheads="1"/>
          </p:cNvPicPr>
          <p:nvPr/>
        </p:nvPicPr>
        <p:blipFill>
          <a:blip r:embed="rId2" cstate="print"/>
          <a:srcRect/>
          <a:stretch>
            <a:fillRect/>
          </a:stretch>
        </p:blipFill>
        <p:spPr bwMode="auto">
          <a:xfrm>
            <a:off x="5905938" y="2133600"/>
            <a:ext cx="2963199" cy="3429000"/>
          </a:xfrm>
          <a:prstGeom prst="rect">
            <a:avLst/>
          </a:prstGeom>
          <a:noFill/>
        </p:spPr>
      </p:pic>
      <p:sp>
        <p:nvSpPr>
          <p:cNvPr id="2" name="Содержимое 1"/>
          <p:cNvSpPr>
            <a:spLocks noGrp="1"/>
          </p:cNvSpPr>
          <p:nvPr>
            <p:ph idx="1"/>
          </p:nvPr>
        </p:nvSpPr>
        <p:spPr>
          <a:xfrm>
            <a:off x="381000" y="1295400"/>
            <a:ext cx="5181600" cy="5224272"/>
          </a:xfrm>
        </p:spPr>
        <p:txBody>
          <a:bodyPr>
            <a:normAutofit fontScale="77500" lnSpcReduction="20000"/>
          </a:bodyPr>
          <a:lstStyle/>
          <a:p>
            <a:pPr>
              <a:buFont typeface="Wingdings" pitchFamily="2" charset="2"/>
              <a:buChar char="ü"/>
            </a:pPr>
            <a:r>
              <a:rPr lang="ru-RU" sz="2800" dirty="0" smtClean="0">
                <a:latin typeface="Times New Roman" pitchFamily="18" charset="0"/>
                <a:cs typeface="Times New Roman" pitchFamily="18" charset="0"/>
              </a:rPr>
              <a:t>Операция по </a:t>
            </a:r>
            <a:r>
              <a:rPr lang="ru-RU" sz="2800" dirty="0" err="1" smtClean="0">
                <a:latin typeface="Times New Roman" pitchFamily="18" charset="0"/>
                <a:cs typeface="Times New Roman" pitchFamily="18" charset="0"/>
              </a:rPr>
              <a:t>лапароскопическому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бандажированию</a:t>
            </a:r>
            <a:r>
              <a:rPr lang="ru-RU" sz="2800" dirty="0" smtClean="0">
                <a:latin typeface="Times New Roman" pitchFamily="18" charset="0"/>
                <a:cs typeface="Times New Roman" pitchFamily="18" charset="0"/>
              </a:rPr>
              <a:t> желудка позволяет в среднем на 50-60% снизить дооперационный избыток массы тела и удерживать результат на протяжении многих лет у большинства оперированных пациентов.</a:t>
            </a:r>
          </a:p>
          <a:p>
            <a:pPr>
              <a:buFont typeface="Wingdings" pitchFamily="2" charset="2"/>
              <a:buChar char="ü"/>
            </a:pPr>
            <a:r>
              <a:rPr lang="ru-RU" sz="2800" dirty="0" smtClean="0">
                <a:latin typeface="Times New Roman" pitchFamily="18" charset="0"/>
                <a:cs typeface="Times New Roman" pitchFamily="18" charset="0"/>
              </a:rPr>
              <a:t> Операция не требует длительного пребывания в стационаре, способствует быстрому восстановлению трудоспособности и может применяться в любом возрасте.</a:t>
            </a:r>
          </a:p>
          <a:p>
            <a:pPr>
              <a:buFont typeface="Wingdings" pitchFamily="2" charset="2"/>
              <a:buChar char="ü"/>
            </a:pPr>
            <a:r>
              <a:rPr lang="ru-RU" sz="2800" dirty="0" smtClean="0">
                <a:latin typeface="Times New Roman" pitchFamily="18" charset="0"/>
                <a:cs typeface="Times New Roman" pitchFamily="18" charset="0"/>
              </a:rPr>
              <a:t> Современные модификации такого вмешательства предусматривают формирование малой части желудка объёмом не более 15 мл.</a:t>
            </a:r>
          </a:p>
          <a:p>
            <a:endParaRPr lang="ru-RU" dirty="0"/>
          </a:p>
        </p:txBody>
      </p:sp>
      <p:sp>
        <p:nvSpPr>
          <p:cNvPr id="3" name="Заголовок 2"/>
          <p:cNvSpPr>
            <a:spLocks noGrp="1"/>
          </p:cNvSpPr>
          <p:nvPr>
            <p:ph type="title"/>
          </p:nvPr>
        </p:nvSpPr>
        <p:spPr/>
        <p:txBody>
          <a:bodyPr>
            <a:normAutofit/>
          </a:bodyPr>
          <a:lstStyle/>
          <a:p>
            <a:pPr algn="ctr"/>
            <a:r>
              <a:rPr lang="ru-RU" sz="3600" i="1" cap="all" dirty="0" smtClean="0">
                <a:latin typeface="Times New Roman" pitchFamily="18" charset="0"/>
                <a:cs typeface="Times New Roman" pitchFamily="18" charset="0"/>
              </a:rPr>
              <a:t>БАНДАЖИРОВАНИЕ ЖЕЛУДКА</a:t>
            </a:r>
            <a:endParaRPr lang="ru-RU" sz="36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pPr>
              <a:buFont typeface="Wingdings" pitchFamily="2" charset="2"/>
              <a:buChar char="ü"/>
            </a:pPr>
            <a:r>
              <a:rPr lang="ru-RU" sz="2800" b="1" i="1" dirty="0" smtClean="0">
                <a:solidFill>
                  <a:srgbClr val="002060"/>
                </a:solidFill>
                <a:latin typeface="Times New Roman" pitchFamily="18" charset="0"/>
                <a:cs typeface="Times New Roman" pitchFamily="18" charset="0"/>
              </a:rPr>
              <a:t>Рукавная </a:t>
            </a:r>
            <a:r>
              <a:rPr lang="ru-RU" sz="2800" b="1" i="1" dirty="0" err="1" smtClean="0">
                <a:solidFill>
                  <a:srgbClr val="002060"/>
                </a:solidFill>
                <a:latin typeface="Times New Roman" pitchFamily="18" charset="0"/>
                <a:cs typeface="Times New Roman" pitchFamily="18" charset="0"/>
              </a:rPr>
              <a:t>гастропластика</a:t>
            </a:r>
            <a:r>
              <a:rPr lang="ru-RU" sz="2800" b="1" i="1" dirty="0" smtClean="0">
                <a:solidFill>
                  <a:srgbClr val="002060"/>
                </a:solidFill>
                <a:latin typeface="Times New Roman" pitchFamily="18" charset="0"/>
                <a:cs typeface="Times New Roman" pitchFamily="18" charset="0"/>
              </a:rPr>
              <a:t> (</a:t>
            </a:r>
            <a:r>
              <a:rPr lang="ru-RU" sz="2800" b="1" i="1" dirty="0" err="1" smtClean="0">
                <a:solidFill>
                  <a:srgbClr val="002060"/>
                </a:solidFill>
                <a:latin typeface="Times New Roman" pitchFamily="18" charset="0"/>
                <a:cs typeface="Times New Roman" pitchFamily="18" charset="0"/>
              </a:rPr>
              <a:t>sleeve</a:t>
            </a:r>
            <a:r>
              <a:rPr lang="ru-RU" sz="2800" b="1" i="1" dirty="0" smtClean="0">
                <a:solidFill>
                  <a:srgbClr val="002060"/>
                </a:solidFill>
                <a:latin typeface="Times New Roman" pitchFamily="18" charset="0"/>
                <a:cs typeface="Times New Roman" pitchFamily="18" charset="0"/>
              </a:rPr>
              <a:t> </a:t>
            </a:r>
            <a:r>
              <a:rPr lang="ru-RU" sz="2800" b="1" i="1" dirty="0" err="1" smtClean="0">
                <a:solidFill>
                  <a:srgbClr val="002060"/>
                </a:solidFill>
                <a:latin typeface="Times New Roman" pitchFamily="18" charset="0"/>
                <a:cs typeface="Times New Roman" pitchFamily="18" charset="0"/>
              </a:rPr>
              <a:t>gastrectomy</a:t>
            </a:r>
            <a:r>
              <a:rPr lang="ru-RU" sz="2800" b="1" i="1" dirty="0" smtClean="0">
                <a:solidFill>
                  <a:srgbClr val="002060"/>
                </a:solidFill>
                <a:latin typeface="Times New Roman" pitchFamily="18" charset="0"/>
                <a:cs typeface="Times New Roman" pitchFamily="18" charset="0"/>
              </a:rPr>
              <a:t>).</a:t>
            </a:r>
          </a:p>
          <a:p>
            <a:pPr>
              <a:buFont typeface="Wingdings" pitchFamily="2" charset="2"/>
              <a:buChar char="ü"/>
            </a:pPr>
            <a:r>
              <a:rPr lang="ru-RU" sz="2800" dirty="0" smtClean="0">
                <a:latin typeface="Times New Roman" pitchFamily="18" charset="0"/>
                <a:cs typeface="Times New Roman" pitchFamily="18" charset="0"/>
              </a:rPr>
              <a:t>Продольная резекция желудка очень популярная </a:t>
            </a:r>
            <a:r>
              <a:rPr lang="ru-RU" sz="2800" dirty="0" err="1" smtClean="0">
                <a:latin typeface="Times New Roman" pitchFamily="18" charset="0"/>
                <a:cs typeface="Times New Roman" pitchFamily="18" charset="0"/>
              </a:rPr>
              <a:t>бариатрическая</a:t>
            </a:r>
            <a:r>
              <a:rPr lang="ru-RU" sz="2800" dirty="0" smtClean="0">
                <a:latin typeface="Times New Roman" pitchFamily="18" charset="0"/>
                <a:cs typeface="Times New Roman" pitchFamily="18" charset="0"/>
              </a:rPr>
              <a:t> операция в Европе и США. Этот </a:t>
            </a:r>
            <a:r>
              <a:rPr lang="ru-RU" sz="2800" dirty="0" err="1" smtClean="0">
                <a:latin typeface="Times New Roman" pitchFamily="18" charset="0"/>
                <a:cs typeface="Times New Roman" pitchFamily="18" charset="0"/>
              </a:rPr>
              <a:t>бариатрический</a:t>
            </a:r>
            <a:r>
              <a:rPr lang="ru-RU" sz="2800" dirty="0" smtClean="0">
                <a:latin typeface="Times New Roman" pitchFamily="18" charset="0"/>
                <a:cs typeface="Times New Roman" pitchFamily="18" charset="0"/>
              </a:rPr>
              <a:t> метод считается относительно новым, но в последние годы во всем мире все чаще его используют в хирургическом лечении ожирения</a:t>
            </a:r>
          </a:p>
          <a:p>
            <a:pPr>
              <a:buFont typeface="Wingdings" pitchFamily="2" charset="2"/>
              <a:buChar char="ü"/>
            </a:pPr>
            <a:r>
              <a:rPr lang="ru-RU" sz="2800" b="1" i="1" u="sng" dirty="0" smtClean="0">
                <a:solidFill>
                  <a:srgbClr val="002060"/>
                </a:solidFill>
                <a:latin typeface="Times New Roman" pitchFamily="18" charset="0"/>
                <a:cs typeface="Times New Roman" pitchFamily="18" charset="0"/>
                <a:hlinkClick r:id="rId2"/>
              </a:rPr>
              <a:t>https://www.youtube.com/watch?v=zUuMn4Ym_EA</a:t>
            </a:r>
            <a:endParaRPr lang="ru-RU" sz="2800" b="1" i="1" dirty="0" smtClean="0">
              <a:solidFill>
                <a:srgbClr val="002060"/>
              </a:solidFill>
              <a:latin typeface="Times New Roman" pitchFamily="18" charset="0"/>
              <a:cs typeface="Times New Roman" pitchFamily="18" charset="0"/>
            </a:endParaRPr>
          </a:p>
          <a:p>
            <a:pPr>
              <a:buFont typeface="Wingdings" pitchFamily="2" charset="2"/>
              <a:buChar char="ü"/>
            </a:pPr>
            <a:r>
              <a:rPr lang="ru-RU" sz="2800" b="1" i="1" dirty="0" err="1" smtClean="0">
                <a:solidFill>
                  <a:srgbClr val="002060"/>
                </a:solidFill>
                <a:latin typeface="Times New Roman" pitchFamily="18" charset="0"/>
                <a:cs typeface="Times New Roman" pitchFamily="18" charset="0"/>
              </a:rPr>
              <a:t>Лапароскопическая</a:t>
            </a:r>
            <a:r>
              <a:rPr lang="ru-RU" sz="2800" b="1" i="1" dirty="0" smtClean="0">
                <a:solidFill>
                  <a:srgbClr val="002060"/>
                </a:solidFill>
                <a:latin typeface="Times New Roman" pitchFamily="18" charset="0"/>
                <a:cs typeface="Times New Roman" pitchFamily="18" charset="0"/>
              </a:rPr>
              <a:t> резекция желудка  </a:t>
            </a:r>
            <a:r>
              <a:rPr lang="ru-RU" sz="2800" dirty="0" smtClean="0">
                <a:latin typeface="Times New Roman" pitchFamily="18" charset="0"/>
                <a:cs typeface="Times New Roman" pitchFamily="18" charset="0"/>
              </a:rPr>
              <a:t>- операция по снижению веса путем удаления большой кривизны желудка и формированием трубчатой формы желудка для уменьшения его объема, чтобы ограничить количество потребляемой пищи.</a:t>
            </a:r>
          </a:p>
          <a:p>
            <a:pPr>
              <a:buFont typeface="Wingdings" pitchFamily="2" charset="2"/>
              <a:buChar char="ü"/>
            </a:pPr>
            <a:r>
              <a:rPr lang="ru-RU" sz="2800" dirty="0" smtClean="0">
                <a:latin typeface="Times New Roman" pitchFamily="18" charset="0"/>
                <a:cs typeface="Times New Roman" pitchFamily="18" charset="0"/>
              </a:rPr>
              <a:t>Средний эффект снижения веса составляет 80-90% от избыточной массы тела</a:t>
            </a:r>
          </a:p>
          <a:p>
            <a:endParaRPr lang="ru-RU" dirty="0"/>
          </a:p>
        </p:txBody>
      </p:sp>
      <p:sp>
        <p:nvSpPr>
          <p:cNvPr id="3" name="Заголовок 2"/>
          <p:cNvSpPr>
            <a:spLocks noGrp="1"/>
          </p:cNvSpPr>
          <p:nvPr>
            <p:ph type="title"/>
          </p:nvPr>
        </p:nvSpPr>
        <p:spPr/>
        <p:txBody>
          <a:bodyPr/>
          <a:lstStyle/>
          <a:p>
            <a:pPr algn="ctr"/>
            <a:r>
              <a:rPr lang="ru-RU" sz="4400" dirty="0" smtClean="0">
                <a:latin typeface="Times New Roman" pitchFamily="18" charset="0"/>
                <a:cs typeface="Times New Roman" pitchFamily="18" charset="0"/>
              </a:rPr>
              <a:t>Рукавная </a:t>
            </a:r>
            <a:r>
              <a:rPr lang="ru-RU" sz="4400" dirty="0" err="1" smtClean="0">
                <a:latin typeface="Times New Roman" pitchFamily="18" charset="0"/>
                <a:cs typeface="Times New Roman" pitchFamily="18" charset="0"/>
              </a:rPr>
              <a:t>гастропластика</a:t>
            </a:r>
            <a:r>
              <a:rPr lang="ru-RU" sz="4400"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olzheludka.ru/wp-content/uploads/2017/02/rezek.jpg"/>
          <p:cNvPicPr>
            <a:picLocks noChangeAspect="1" noChangeArrowheads="1"/>
          </p:cNvPicPr>
          <p:nvPr/>
        </p:nvPicPr>
        <p:blipFill>
          <a:blip r:embed="rId2" cstate="print"/>
          <a:srcRect/>
          <a:stretch>
            <a:fillRect/>
          </a:stretch>
        </p:blipFill>
        <p:spPr bwMode="auto">
          <a:xfrm>
            <a:off x="1524000" y="1828800"/>
            <a:ext cx="5505651" cy="4191000"/>
          </a:xfrm>
          <a:prstGeom prst="rect">
            <a:avLst/>
          </a:prstGeom>
          <a:noFill/>
          <a:ln w="9525">
            <a:noFill/>
            <a:miter lim="800000"/>
            <a:headEnd/>
            <a:tailEnd/>
          </a:ln>
        </p:spPr>
      </p:pic>
      <p:sp>
        <p:nvSpPr>
          <p:cNvPr id="3" name="Заголовок 2"/>
          <p:cNvSpPr>
            <a:spLocks noGrp="1"/>
          </p:cNvSpPr>
          <p:nvPr>
            <p:ph type="title"/>
          </p:nvPr>
        </p:nvSpPr>
        <p:spPr/>
        <p:txBody>
          <a:bodyPr>
            <a:normAutofit/>
          </a:bodyPr>
          <a:lstStyle/>
          <a:p>
            <a:r>
              <a:rPr lang="ru-RU" sz="4400" dirty="0" smtClean="0">
                <a:latin typeface="Times New Roman" pitchFamily="18" charset="0"/>
                <a:cs typeface="Times New Roman" pitchFamily="18" charset="0"/>
              </a:rPr>
              <a:t>Рукавная  </a:t>
            </a:r>
            <a:r>
              <a:rPr lang="ru-RU" sz="4400" dirty="0" err="1" smtClean="0">
                <a:latin typeface="Times New Roman" pitchFamily="18" charset="0"/>
                <a:cs typeface="Times New Roman" pitchFamily="18" charset="0"/>
              </a:rPr>
              <a:t>гастропластика</a:t>
            </a:r>
            <a:endParaRPr lang="ru-RU" dirty="0">
              <a:latin typeface="Times New Roman" pitchFamily="18" charset="0"/>
              <a:cs typeface="Times New Roman" pitchFamily="18" charset="0"/>
            </a:endParaRPr>
          </a:p>
        </p:txBody>
      </p:sp>
      <p:sp>
        <p:nvSpPr>
          <p:cNvPr id="6" name="Содержимое 5"/>
          <p:cNvSpPr>
            <a:spLocks noGrp="1"/>
          </p:cNvSpPr>
          <p:nvPr>
            <p:ph idx="1"/>
          </p:nvPr>
        </p:nvSpPr>
        <p:spPr/>
        <p:txBody>
          <a:bodyPr/>
          <a:lstStyle/>
          <a:p>
            <a:endParaRPr lang="ru-RU" dirty="0"/>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Лапароскопическое гастрошунтирование по РУ"/>
          <p:cNvPicPr>
            <a:picLocks noChangeAspect="1" noChangeArrowheads="1"/>
          </p:cNvPicPr>
          <p:nvPr/>
        </p:nvPicPr>
        <p:blipFill>
          <a:blip r:embed="rId2" cstate="print"/>
          <a:srcRect/>
          <a:stretch>
            <a:fillRect/>
          </a:stretch>
        </p:blipFill>
        <p:spPr bwMode="auto">
          <a:xfrm>
            <a:off x="4648200" y="1066800"/>
            <a:ext cx="4495800" cy="5257800"/>
          </a:xfrm>
          <a:prstGeom prst="rect">
            <a:avLst/>
          </a:prstGeom>
          <a:noFill/>
          <a:ln w="9525">
            <a:noFill/>
            <a:miter lim="800000"/>
            <a:headEnd/>
            <a:tailEnd/>
          </a:ln>
        </p:spPr>
      </p:pic>
      <p:sp>
        <p:nvSpPr>
          <p:cNvPr id="2" name="Содержимое 1"/>
          <p:cNvSpPr>
            <a:spLocks noGrp="1"/>
          </p:cNvSpPr>
          <p:nvPr>
            <p:ph idx="1"/>
          </p:nvPr>
        </p:nvSpPr>
        <p:spPr>
          <a:xfrm>
            <a:off x="0" y="990600"/>
            <a:ext cx="5715000" cy="5334000"/>
          </a:xfrm>
        </p:spPr>
        <p:txBody>
          <a:bodyPr>
            <a:normAutofit fontScale="85000" lnSpcReduction="20000"/>
          </a:bodyPr>
          <a:lstStyle/>
          <a:p>
            <a:pPr>
              <a:buFont typeface="Wingdings" pitchFamily="2" charset="2"/>
              <a:buChar char="ü"/>
            </a:pPr>
            <a:r>
              <a:rPr lang="ru-RU" sz="2400" dirty="0" smtClean="0">
                <a:latin typeface="Times New Roman" pitchFamily="18" charset="0"/>
                <a:cs typeface="Times New Roman" pitchFamily="18" charset="0"/>
              </a:rPr>
              <a:t>Желудочное шунтирование (</a:t>
            </a:r>
            <a:r>
              <a:rPr lang="ru-RU" sz="2400" dirty="0" err="1" smtClean="0">
                <a:latin typeface="Times New Roman" pitchFamily="18" charset="0"/>
                <a:cs typeface="Times New Roman" pitchFamily="18" charset="0"/>
              </a:rPr>
              <a:t>gastric</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bypass</a:t>
            </a:r>
            <a:r>
              <a:rPr lang="ru-RU" sz="2400" dirty="0" smtClean="0">
                <a:latin typeface="Times New Roman" pitchFamily="18" charset="0"/>
                <a:cs typeface="Times New Roman" pitchFamily="18" charset="0"/>
              </a:rPr>
              <a:t>)</a:t>
            </a:r>
          </a:p>
          <a:p>
            <a:pPr>
              <a:buFont typeface="Wingdings" pitchFamily="2" charset="2"/>
              <a:buChar char="ü"/>
            </a:pPr>
            <a:r>
              <a:rPr lang="ru-RU" sz="2400" dirty="0" smtClean="0">
                <a:latin typeface="Times New Roman" pitchFamily="18" charset="0"/>
                <a:cs typeface="Times New Roman" pitchFamily="18" charset="0"/>
              </a:rPr>
              <a:t>Это сложная комбинированная операция, сочетающая уменьшение объема желудка и реконструкцию тонкой кишки, направленную на уменьшение всасывания жиров и углеводов.</a:t>
            </a:r>
          </a:p>
          <a:p>
            <a:pPr>
              <a:buFont typeface="Wingdings" pitchFamily="2" charset="2"/>
              <a:buChar char="ü"/>
            </a:pPr>
            <a:r>
              <a:rPr lang="ru-RU" sz="2400" dirty="0" smtClean="0">
                <a:latin typeface="Times New Roman" pitchFamily="18" charset="0"/>
                <a:cs typeface="Times New Roman" pitchFamily="18" charset="0"/>
              </a:rPr>
              <a:t>В результате </a:t>
            </a:r>
            <a:r>
              <a:rPr lang="ru-RU" sz="2400" dirty="0" err="1" smtClean="0">
                <a:latin typeface="Times New Roman" pitchFamily="18" charset="0"/>
                <a:cs typeface="Times New Roman" pitchFamily="18" charset="0"/>
              </a:rPr>
              <a:t>лапароскопического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гастрошунтирования</a:t>
            </a:r>
            <a:r>
              <a:rPr lang="ru-RU" sz="2400" dirty="0" smtClean="0">
                <a:latin typeface="Times New Roman" pitchFamily="18" charset="0"/>
                <a:cs typeface="Times New Roman" pitchFamily="18" charset="0"/>
              </a:rPr>
              <a:t> объем желудка значительно сокращается, а также ограничивается всасывание компонентов пищи. </a:t>
            </a:r>
          </a:p>
          <a:p>
            <a:pPr>
              <a:buFont typeface="Wingdings" pitchFamily="2" charset="2"/>
              <a:buChar char="ü"/>
            </a:pPr>
            <a:r>
              <a:rPr lang="ru-RU" sz="2400" dirty="0" smtClean="0">
                <a:latin typeface="Times New Roman" pitchFamily="18" charset="0"/>
                <a:cs typeface="Times New Roman" pitchFamily="18" charset="0"/>
              </a:rPr>
              <a:t>Такой эффект позволяет достигнуть устойчивого снижения веса до 85% в течение одного года. </a:t>
            </a:r>
          </a:p>
          <a:p>
            <a:pPr>
              <a:buFont typeface="Wingdings" pitchFamily="2" charset="2"/>
              <a:buChar char="ü"/>
            </a:pPr>
            <a:r>
              <a:rPr lang="ru-RU" sz="2400" dirty="0" smtClean="0">
                <a:latin typeface="Times New Roman" pitchFamily="18" charset="0"/>
                <a:cs typeface="Times New Roman" pitchFamily="18" charset="0"/>
              </a:rPr>
              <a:t>Благодаря тому, что пища сразу попадает в тонкую кишку, у пациента очень быстро возникает чувство сытости. Более того, чувство насыщения достаточно выраженное и отбивает желание продолжать принимать пищу.</a:t>
            </a:r>
          </a:p>
          <a:p>
            <a:endParaRPr lang="ru-RU" dirty="0"/>
          </a:p>
        </p:txBody>
      </p:sp>
      <p:sp>
        <p:nvSpPr>
          <p:cNvPr id="3" name="Заголовок 2"/>
          <p:cNvSpPr>
            <a:spLocks noGrp="1"/>
          </p:cNvSpPr>
          <p:nvPr>
            <p:ph type="title"/>
          </p:nvPr>
        </p:nvSpPr>
        <p:spPr>
          <a:xfrm>
            <a:off x="381000" y="0"/>
            <a:ext cx="8229600" cy="884238"/>
          </a:xfrm>
        </p:spPr>
        <p:txBody>
          <a:bodyPr>
            <a:normAutofit/>
          </a:bodyPr>
          <a:lstStyle/>
          <a:p>
            <a:pPr algn="ctr"/>
            <a:r>
              <a:rPr lang="ru-RU" sz="3200" i="1" dirty="0" smtClean="0">
                <a:latin typeface="Times New Roman" pitchFamily="18" charset="0"/>
                <a:cs typeface="Times New Roman" pitchFamily="18" charset="0"/>
              </a:rPr>
              <a:t>Желудочное шунтирование </a:t>
            </a:r>
            <a:endParaRPr lang="ru-RU" sz="32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457200"/>
            <a:ext cx="8915400" cy="4525963"/>
          </a:xfrm>
        </p:spPr>
        <p:txBody>
          <a:bodyPr/>
          <a:lstStyle/>
          <a:p>
            <a:pPr lvl="0">
              <a:buNone/>
            </a:pPr>
            <a:r>
              <a:rPr lang="ru-RU" sz="2400" b="1" i="1" dirty="0" smtClean="0">
                <a:solidFill>
                  <a:srgbClr val="002060"/>
                </a:solidFill>
                <a:latin typeface="Times New Roman" pitchFamily="18" charset="0"/>
                <a:cs typeface="Times New Roman" pitchFamily="18" charset="0"/>
              </a:rPr>
              <a:t>  Ожирение </a:t>
            </a:r>
            <a:r>
              <a:rPr lang="ru-RU" sz="2400" dirty="0" smtClean="0">
                <a:latin typeface="Times New Roman" pitchFamily="18" charset="0"/>
                <a:cs typeface="Times New Roman" pitchFamily="18" charset="0"/>
              </a:rPr>
              <a:t>– хроническое, рецидивирующее заболевание, характеризующееся избыточным отложением жировой ткани в организме. Это комплексное </a:t>
            </a:r>
            <a:r>
              <a:rPr lang="ru-RU" sz="2400" dirty="0" err="1" smtClean="0">
                <a:latin typeface="Times New Roman" pitchFamily="18" charset="0"/>
                <a:cs typeface="Times New Roman" pitchFamily="18" charset="0"/>
              </a:rPr>
              <a:t>мультифакториальное</a:t>
            </a:r>
            <a:r>
              <a:rPr lang="ru-RU" sz="2400" dirty="0" smtClean="0">
                <a:latin typeface="Times New Roman" pitchFamily="18" charset="0"/>
                <a:cs typeface="Times New Roman" pitchFamily="18" charset="0"/>
              </a:rPr>
              <a:t> заболевание, которое развивается вследствие действия генетических факторов и факторов внешней среды   </a:t>
            </a:r>
            <a:r>
              <a:rPr lang="ru-RU" sz="2400" b="1" i="1" dirty="0" smtClean="0">
                <a:latin typeface="Times New Roman" pitchFamily="18" charset="0"/>
                <a:cs typeface="Times New Roman" pitchFamily="18" charset="0"/>
              </a:rPr>
              <a:t>Клинические протоколы МЗ РК – 2017</a:t>
            </a:r>
          </a:p>
          <a:p>
            <a:pPr>
              <a:buNone/>
            </a:pPr>
            <a:endParaRPr lang="ru-RU" dirty="0"/>
          </a:p>
        </p:txBody>
      </p:sp>
      <p:pic>
        <p:nvPicPr>
          <p:cNvPr id="11266" name="Picture 2" descr="https://liferules.com.ua/uploads/4f815d8823/79aa4c9fbc.jpg"/>
          <p:cNvPicPr>
            <a:picLocks noChangeAspect="1" noChangeArrowheads="1"/>
          </p:cNvPicPr>
          <p:nvPr/>
        </p:nvPicPr>
        <p:blipFill>
          <a:blip r:embed="rId2" cstate="print"/>
          <a:srcRect/>
          <a:stretch>
            <a:fillRect/>
          </a:stretch>
        </p:blipFill>
        <p:spPr bwMode="auto">
          <a:xfrm>
            <a:off x="914400" y="3048000"/>
            <a:ext cx="7620000" cy="3108961"/>
          </a:xfrm>
          <a:prstGeom prst="rect">
            <a:avLst/>
          </a:prstGeom>
          <a:noFill/>
        </p:spPr>
      </p:pic>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img13.postila.ru/resize?w=660&amp;src=%2Fdata%2F67%2F75%2Ff4%2F14%2F6775f414b4330320c76e5fdd160079ab338d88cde51f130f54d7962c3c612737.jpg"/>
          <p:cNvPicPr>
            <a:picLocks noChangeAspect="1" noChangeArrowheads="1"/>
          </p:cNvPicPr>
          <p:nvPr/>
        </p:nvPicPr>
        <p:blipFill>
          <a:blip r:embed="rId2" cstate="print"/>
          <a:srcRect/>
          <a:stretch>
            <a:fillRect/>
          </a:stretch>
        </p:blipFill>
        <p:spPr bwMode="auto">
          <a:xfrm>
            <a:off x="5562600" y="1905000"/>
            <a:ext cx="3276599" cy="3276600"/>
          </a:xfrm>
          <a:prstGeom prst="rect">
            <a:avLst/>
          </a:prstGeom>
          <a:noFill/>
        </p:spPr>
      </p:pic>
      <p:sp>
        <p:nvSpPr>
          <p:cNvPr id="2" name="Содержимое 1"/>
          <p:cNvSpPr>
            <a:spLocks noGrp="1"/>
          </p:cNvSpPr>
          <p:nvPr>
            <p:ph idx="1"/>
          </p:nvPr>
        </p:nvSpPr>
        <p:spPr>
          <a:xfrm>
            <a:off x="381000" y="914400"/>
            <a:ext cx="5562600" cy="5638800"/>
          </a:xfrm>
        </p:spPr>
        <p:txBody>
          <a:bodyPr>
            <a:normAutofit fontScale="77500" lnSpcReduction="20000"/>
          </a:bodyPr>
          <a:lstStyle/>
          <a:p>
            <a:pPr>
              <a:buFont typeface="Wingdings" pitchFamily="2" charset="2"/>
              <a:buChar char="q"/>
            </a:pPr>
            <a:r>
              <a:rPr lang="ru-RU" sz="2800" dirty="0" smtClean="0">
                <a:latin typeface="Times New Roman" pitchFamily="18" charset="0"/>
                <a:cs typeface="Times New Roman" pitchFamily="18" charset="0"/>
              </a:rPr>
              <a:t>Операция по снижению веса путем уменьшения объема желудка (создание малого желудочка) и выключением из активного пищеварения до 2-х метров тонкой кишки (</a:t>
            </a:r>
            <a:r>
              <a:rPr lang="ru-RU" sz="2800" dirty="0" err="1" smtClean="0">
                <a:latin typeface="Times New Roman" pitchFamily="18" charset="0"/>
                <a:cs typeface="Times New Roman" pitchFamily="18" charset="0"/>
              </a:rPr>
              <a:t>мальабсорбция</a:t>
            </a:r>
            <a:r>
              <a:rPr lang="ru-RU" sz="2800" dirty="0" smtClean="0">
                <a:latin typeface="Times New Roman" pitchFamily="18" charset="0"/>
                <a:cs typeface="Times New Roman" pitchFamily="18" charset="0"/>
              </a:rPr>
              <a:t>)</a:t>
            </a:r>
          </a:p>
          <a:p>
            <a:pPr>
              <a:buFont typeface="Wingdings" pitchFamily="2" charset="2"/>
              <a:buChar char="q"/>
            </a:pPr>
            <a:r>
              <a:rPr lang="ru-RU" sz="2800" dirty="0" smtClean="0">
                <a:latin typeface="Times New Roman" pitchFamily="18" charset="0"/>
                <a:cs typeface="Times New Roman" pitchFamily="18" charset="0"/>
              </a:rPr>
              <a:t>После проведения операции процесс поступления и переваривания пищи заключается в следующем. Пища из пищевода поступает в «малый желудочек» и сразу направляется в тонкую кишку. При этом она минует большую часть желудка и тонкую кишку. В то же время в желудке вырабатывается сок, а в поджелудочной железе и печени сок поджелудочной железы и желчь соответственно, которые поступают по другой петле кишки в тонкую кишку. Там они смешиваются с поступившей пищей</a:t>
            </a:r>
          </a:p>
          <a:p>
            <a:endParaRPr lang="ru-RU" dirty="0"/>
          </a:p>
        </p:txBody>
      </p:sp>
      <p:sp>
        <p:nvSpPr>
          <p:cNvPr id="3" name="Заголовок 2"/>
          <p:cNvSpPr>
            <a:spLocks noGrp="1"/>
          </p:cNvSpPr>
          <p:nvPr>
            <p:ph type="title"/>
          </p:nvPr>
        </p:nvSpPr>
        <p:spPr>
          <a:xfrm>
            <a:off x="457200" y="152400"/>
            <a:ext cx="8229600" cy="868362"/>
          </a:xfrm>
        </p:spPr>
        <p:txBody>
          <a:bodyPr>
            <a:normAutofit/>
          </a:bodyPr>
          <a:lstStyle/>
          <a:p>
            <a:pPr algn="ctr"/>
            <a:r>
              <a:rPr lang="ru-RU" sz="3600" dirty="0" smtClean="0">
                <a:latin typeface="Times New Roman" pitchFamily="18" charset="0"/>
                <a:cs typeface="Times New Roman" pitchFamily="18" charset="0"/>
              </a:rPr>
              <a:t>Желудочное шунтирование </a:t>
            </a:r>
            <a:endParaRPr lang="ru-RU" sz="3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urgerygoldcoast.com.au/images/procedures/roux-en-y-gastric-bypass-(rny).jpg"/>
          <p:cNvPicPr>
            <a:picLocks noChangeAspect="1" noChangeArrowheads="1"/>
          </p:cNvPicPr>
          <p:nvPr/>
        </p:nvPicPr>
        <p:blipFill>
          <a:blip r:embed="rId2" cstate="print"/>
          <a:srcRect/>
          <a:stretch>
            <a:fillRect/>
          </a:stretch>
        </p:blipFill>
        <p:spPr bwMode="auto">
          <a:xfrm>
            <a:off x="4038601" y="914400"/>
            <a:ext cx="5105400" cy="4495800"/>
          </a:xfrm>
          <a:prstGeom prst="rect">
            <a:avLst/>
          </a:prstGeom>
          <a:noFill/>
          <a:ln w="9525">
            <a:noFill/>
            <a:miter lim="800000"/>
            <a:headEnd/>
            <a:tailEnd/>
          </a:ln>
        </p:spPr>
      </p:pic>
      <p:sp>
        <p:nvSpPr>
          <p:cNvPr id="2" name="Содержимое 1"/>
          <p:cNvSpPr>
            <a:spLocks noGrp="1"/>
          </p:cNvSpPr>
          <p:nvPr>
            <p:ph idx="1"/>
          </p:nvPr>
        </p:nvSpPr>
        <p:spPr>
          <a:xfrm>
            <a:off x="0" y="228600"/>
            <a:ext cx="4572000" cy="5791200"/>
          </a:xfrm>
        </p:spPr>
        <p:txBody>
          <a:bodyPr>
            <a:normAutofit fontScale="92500"/>
          </a:bodyPr>
          <a:lstStyle/>
          <a:p>
            <a:pPr>
              <a:buFont typeface="Wingdings" pitchFamily="2" charset="2"/>
              <a:buChar char="ü"/>
            </a:pPr>
            <a:r>
              <a:rPr lang="ru-RU" sz="2800" dirty="0" smtClean="0">
                <a:latin typeface="Times New Roman" pitchFamily="18" charset="0"/>
                <a:cs typeface="Times New Roman" pitchFamily="18" charset="0"/>
              </a:rPr>
              <a:t>Применяется чаще у пациентов с выраженным ожирением (ИМТ 40-45 и более) при наличии сахарного диабета 2 типа. </a:t>
            </a:r>
          </a:p>
          <a:p>
            <a:pPr>
              <a:buFont typeface="Wingdings" pitchFamily="2" charset="2"/>
              <a:buChar char="ü"/>
            </a:pPr>
            <a:r>
              <a:rPr lang="ru-RU" sz="2800" dirty="0" smtClean="0">
                <a:latin typeface="Times New Roman" pitchFamily="18" charset="0"/>
                <a:cs typeface="Times New Roman" pitchFamily="18" charset="0"/>
              </a:rPr>
              <a:t>Желудочное шунтирование (</a:t>
            </a:r>
            <a:r>
              <a:rPr lang="ru-RU" sz="2800" dirty="0" err="1" smtClean="0">
                <a:latin typeface="Times New Roman" pitchFamily="18" charset="0"/>
                <a:cs typeface="Times New Roman" pitchFamily="18" charset="0"/>
              </a:rPr>
              <a:t>гастрошунтирование</a:t>
            </a:r>
            <a:r>
              <a:rPr lang="ru-RU" sz="2800" dirty="0" smtClean="0">
                <a:latin typeface="Times New Roman" pitchFamily="18" charset="0"/>
                <a:cs typeface="Times New Roman" pitchFamily="18" charset="0"/>
              </a:rPr>
              <a:t>) - «золотой стандарт» лечения ожирения в мире и применяется с 1966 года</a:t>
            </a:r>
          </a:p>
          <a:p>
            <a:pPr>
              <a:buFont typeface="Wingdings" pitchFamily="2" charset="2"/>
              <a:buChar char="ü"/>
            </a:pPr>
            <a:r>
              <a:rPr lang="en-US" sz="2800" dirty="0" smtClean="0">
                <a:latin typeface="Times New Roman" pitchFamily="18" charset="0"/>
                <a:cs typeface="Times New Roman" pitchFamily="18" charset="0"/>
                <a:hlinkClick r:id="rId3"/>
              </a:rPr>
              <a:t>https://www.youtube.com/watch?v=SJ3UZX4NQx0</a:t>
            </a:r>
            <a:endParaRPr lang="ru-RU" sz="2800" dirty="0" smtClean="0">
              <a:latin typeface="Times New Roman" pitchFamily="18" charset="0"/>
              <a:cs typeface="Times New Roman" pitchFamily="18" charset="0"/>
            </a:endParaRPr>
          </a:p>
          <a:p>
            <a:pPr>
              <a:buFont typeface="Wingdings" pitchFamily="2" charset="2"/>
              <a:buChar char="ü"/>
            </a:pPr>
            <a:r>
              <a:rPr lang="en-US" sz="2800" dirty="0" smtClean="0">
                <a:latin typeface="Times New Roman" pitchFamily="18" charset="0"/>
                <a:cs typeface="Times New Roman" pitchFamily="18" charset="0"/>
              </a:rPr>
              <a:t>https://www.youtube.com/watch?v=Muz34_pHrM8</a:t>
            </a:r>
            <a:endParaRPr lang="ru-RU" sz="2800" dirty="0" smtClean="0">
              <a:latin typeface="Times New Roman" pitchFamily="18" charset="0"/>
              <a:cs typeface="Times New Roman" pitchFamily="18" charset="0"/>
            </a:endParaRPr>
          </a:p>
          <a:p>
            <a:endParaRPr lang="ru-RU" dirty="0"/>
          </a:p>
        </p:txBody>
      </p:sp>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14400"/>
            <a:ext cx="8229600" cy="4830763"/>
          </a:xfrm>
        </p:spPr>
        <p:txBody>
          <a:bodyPr>
            <a:normAutofit/>
          </a:bodyPr>
          <a:lstStyle/>
          <a:p>
            <a:pPr>
              <a:buFont typeface="Wingdings" pitchFamily="2" charset="2"/>
              <a:buChar char="ü"/>
            </a:pPr>
            <a:r>
              <a:rPr lang="ru-RU" sz="2400" dirty="0" smtClean="0">
                <a:latin typeface="Times New Roman" pitchFamily="18" charset="0"/>
                <a:cs typeface="Times New Roman" pitchFamily="18" charset="0"/>
              </a:rPr>
              <a:t>Республиканское общественное  объединение «Казахстанское общество </a:t>
            </a:r>
            <a:r>
              <a:rPr lang="ru-RU" sz="2400" dirty="0" err="1" smtClean="0">
                <a:latin typeface="Times New Roman" pitchFamily="18" charset="0"/>
                <a:cs typeface="Times New Roman" pitchFamily="18" charset="0"/>
              </a:rPr>
              <a:t>бариатрических</a:t>
            </a:r>
            <a:r>
              <a:rPr lang="ru-RU" sz="2400" dirty="0" smtClean="0">
                <a:latin typeface="Times New Roman" pitchFamily="18" charset="0"/>
                <a:cs typeface="Times New Roman" pitchFamily="18" charset="0"/>
              </a:rPr>
              <a:t> и метаболических хирургов» (РОО «</a:t>
            </a:r>
            <a:r>
              <a:rPr lang="ru-RU" sz="2400" dirty="0" err="1" smtClean="0">
                <a:latin typeface="Times New Roman" pitchFamily="18" charset="0"/>
                <a:cs typeface="Times New Roman" pitchFamily="18" charset="0"/>
              </a:rPr>
              <a:t>КОБиМХ</a:t>
            </a:r>
            <a:r>
              <a:rPr lang="ru-RU" sz="2400" dirty="0" smtClean="0">
                <a:latin typeface="Times New Roman" pitchFamily="18" charset="0"/>
                <a:cs typeface="Times New Roman" pitchFamily="18" charset="0"/>
              </a:rPr>
              <a:t>»)</a:t>
            </a:r>
          </a:p>
          <a:p>
            <a:pPr>
              <a:buFont typeface="Wingdings" pitchFamily="2" charset="2"/>
              <a:buChar char="ü"/>
            </a:pPr>
            <a:r>
              <a:rPr lang="ru-RU" sz="2400" dirty="0" err="1" smtClean="0">
                <a:latin typeface="Times New Roman" pitchFamily="18" charset="0"/>
                <a:cs typeface="Times New Roman" pitchFamily="18" charset="0"/>
              </a:rPr>
              <a:t>Бариатрия</a:t>
            </a:r>
            <a:r>
              <a:rPr lang="ru-RU" sz="2400" dirty="0" smtClean="0">
                <a:latin typeface="Times New Roman" pitchFamily="18" charset="0"/>
                <a:cs typeface="Times New Roman" pitchFamily="18" charset="0"/>
              </a:rPr>
              <a:t>. Это для нашей страны относительно новое направление</a:t>
            </a:r>
          </a:p>
          <a:p>
            <a:pPr>
              <a:buFont typeface="Wingdings" pitchFamily="2" charset="2"/>
              <a:buChar char="ü"/>
            </a:pPr>
            <a:r>
              <a:rPr lang="ru-RU" sz="2400" dirty="0" smtClean="0">
                <a:latin typeface="Times New Roman" pitchFamily="18" charset="0"/>
                <a:cs typeface="Times New Roman" pitchFamily="18" charset="0"/>
              </a:rPr>
              <a:t>Национальный научный медицинский центр в Астане. Операции проводятся </a:t>
            </a:r>
            <a:r>
              <a:rPr lang="ru-RU" sz="2400" dirty="0" err="1" smtClean="0">
                <a:latin typeface="Times New Roman" pitchFamily="18" charset="0"/>
                <a:cs typeface="Times New Roman" pitchFamily="18" charset="0"/>
              </a:rPr>
              <a:t>бариатрической</a:t>
            </a:r>
            <a:r>
              <a:rPr lang="ru-RU" sz="2400" dirty="0" smtClean="0">
                <a:latin typeface="Times New Roman" pitchFamily="18" charset="0"/>
                <a:cs typeface="Times New Roman" pitchFamily="18" charset="0"/>
              </a:rPr>
              <a:t> группой профессора </a:t>
            </a:r>
            <a:r>
              <a:rPr lang="ru-RU" sz="2400" dirty="0" err="1" smtClean="0">
                <a:latin typeface="Times New Roman" pitchFamily="18" charset="0"/>
                <a:cs typeface="Times New Roman" pitchFamily="18" charset="0"/>
              </a:rPr>
              <a:t>Оспанова</a:t>
            </a:r>
            <a:r>
              <a:rPr lang="ru-RU" sz="2400" dirty="0" smtClean="0">
                <a:latin typeface="Times New Roman" pitchFamily="18" charset="0"/>
                <a:cs typeface="Times New Roman" pitchFamily="18" charset="0"/>
              </a:rPr>
              <a:t> Орала </a:t>
            </a:r>
            <a:r>
              <a:rPr lang="ru-RU" sz="2400" dirty="0" err="1" smtClean="0">
                <a:latin typeface="Times New Roman" pitchFamily="18" charset="0"/>
                <a:cs typeface="Times New Roman" pitchFamily="18" charset="0"/>
              </a:rPr>
              <a:t>Базарбаевича</a:t>
            </a:r>
            <a:endParaRPr lang="ru-RU" sz="2400" dirty="0" smtClean="0">
              <a:latin typeface="Times New Roman" pitchFamily="18" charset="0"/>
              <a:cs typeface="Times New Roman" pitchFamily="18" charset="0"/>
            </a:endParaRPr>
          </a:p>
          <a:p>
            <a:r>
              <a:rPr lang="ru-RU" sz="2000" u="sng" dirty="0" smtClean="0"/>
              <a:t>Персональная страница </a:t>
            </a:r>
            <a:r>
              <a:rPr lang="en-US" sz="2000" b="1" dirty="0" smtClean="0">
                <a:hlinkClick r:id="rId2"/>
              </a:rPr>
              <a:t>http://ospanov.org/http://ospanov.org/</a:t>
            </a:r>
            <a:endParaRPr lang="ru-RU" sz="2000" b="1" dirty="0" smtClean="0"/>
          </a:p>
          <a:p>
            <a:endParaRPr lang="ru-RU" sz="2000" b="1" dirty="0" smtClean="0"/>
          </a:p>
          <a:p>
            <a:endParaRPr lang="ru-RU" dirty="0"/>
          </a:p>
        </p:txBody>
      </p:sp>
      <p:sp>
        <p:nvSpPr>
          <p:cNvPr id="3" name="Заголовок 2"/>
          <p:cNvSpPr>
            <a:spLocks noGrp="1"/>
          </p:cNvSpPr>
          <p:nvPr>
            <p:ph type="title"/>
          </p:nvPr>
        </p:nvSpPr>
        <p:spPr>
          <a:xfrm>
            <a:off x="457200" y="0"/>
            <a:ext cx="8229600" cy="914400"/>
          </a:xfrm>
        </p:spPr>
        <p:txBody>
          <a:bodyPr>
            <a:normAutofit/>
          </a:bodyPr>
          <a:lstStyle/>
          <a:p>
            <a:pPr algn="ctr"/>
            <a:r>
              <a:rPr lang="ru-RU" sz="3200" i="1" dirty="0" err="1" smtClean="0">
                <a:latin typeface="Times New Roman" pitchFamily="18" charset="0"/>
                <a:cs typeface="Times New Roman" pitchFamily="18" charset="0"/>
              </a:rPr>
              <a:t>Бариатрическая</a:t>
            </a:r>
            <a:r>
              <a:rPr lang="ru-RU" sz="3200" i="1" dirty="0" smtClean="0">
                <a:latin typeface="Times New Roman" pitchFamily="18" charset="0"/>
                <a:cs typeface="Times New Roman" pitchFamily="18" charset="0"/>
              </a:rPr>
              <a:t> хирургия в Казахстане</a:t>
            </a:r>
            <a:endParaRPr lang="ru-RU" sz="3200" i="1" dirty="0">
              <a:latin typeface="Times New Roman" pitchFamily="18" charset="0"/>
              <a:cs typeface="Times New Roman" pitchFamily="18" charset="0"/>
            </a:endParaRPr>
          </a:p>
        </p:txBody>
      </p:sp>
      <p:pic>
        <p:nvPicPr>
          <p:cNvPr id="4" name="Picture 5" descr="bl"/>
          <p:cNvPicPr>
            <a:picLocks noChangeAspect="1" noChangeArrowheads="1"/>
          </p:cNvPicPr>
          <p:nvPr/>
        </p:nvPicPr>
        <p:blipFill>
          <a:blip r:embed="rId3" cstate="print"/>
          <a:srcRect/>
          <a:stretch>
            <a:fillRect/>
          </a:stretch>
        </p:blipFill>
        <p:spPr bwMode="auto">
          <a:xfrm>
            <a:off x="4724400" y="4724400"/>
            <a:ext cx="4235355" cy="2133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inaiclinichospital.com/2015/wp-content/uploads/2015/06/S_6_2_Fig_2_Bariatric_surgery-1024x484.jpg"/>
          <p:cNvPicPr>
            <a:picLocks noGrp="1" noChangeAspect="1" noChangeArrowheads="1"/>
          </p:cNvPicPr>
          <p:nvPr>
            <p:ph idx="1"/>
          </p:nvPr>
        </p:nvPicPr>
        <p:blipFill>
          <a:blip r:embed="rId2" cstate="print"/>
          <a:srcRect t="7025" r="2813"/>
          <a:stretch>
            <a:fillRect/>
          </a:stretch>
        </p:blipFill>
        <p:spPr bwMode="auto">
          <a:xfrm>
            <a:off x="304800" y="1656080"/>
            <a:ext cx="8839200" cy="3830320"/>
          </a:xfrm>
          <a:prstGeom prst="rect">
            <a:avLst/>
          </a:prstGeom>
          <a:noFill/>
        </p:spPr>
      </p:pic>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academbus.ru/images/hello_html_m33bcfd5a.jpg"/>
          <p:cNvPicPr>
            <a:picLocks noChangeAspect="1" noChangeArrowheads="1"/>
          </p:cNvPicPr>
          <p:nvPr/>
        </p:nvPicPr>
        <p:blipFill>
          <a:blip r:embed="rId2" cstate="print"/>
          <a:srcRect/>
          <a:stretch>
            <a:fillRect/>
          </a:stretch>
        </p:blipFill>
        <p:spPr bwMode="auto">
          <a:xfrm>
            <a:off x="5492348" y="2590800"/>
            <a:ext cx="3376594" cy="3657600"/>
          </a:xfrm>
          <a:prstGeom prst="rect">
            <a:avLst/>
          </a:prstGeom>
          <a:noFill/>
        </p:spPr>
      </p:pic>
      <p:sp>
        <p:nvSpPr>
          <p:cNvPr id="2" name="Содержимое 1"/>
          <p:cNvSpPr>
            <a:spLocks noGrp="1"/>
          </p:cNvSpPr>
          <p:nvPr>
            <p:ph idx="1"/>
          </p:nvPr>
        </p:nvSpPr>
        <p:spPr>
          <a:xfrm>
            <a:off x="152400" y="1100328"/>
            <a:ext cx="5486400" cy="5148072"/>
          </a:xfrm>
        </p:spPr>
        <p:txBody>
          <a:bodyPr>
            <a:normAutofit/>
          </a:bodyPr>
          <a:lstStyle/>
          <a:p>
            <a:pPr>
              <a:buFont typeface="Wingdings" pitchFamily="2" charset="2"/>
              <a:buChar char="ü"/>
            </a:pPr>
            <a:r>
              <a:rPr lang="ru-RU" sz="2400" dirty="0" smtClean="0">
                <a:latin typeface="Times New Roman" pitchFamily="18" charset="0"/>
                <a:cs typeface="Times New Roman" pitchFamily="18" charset="0"/>
              </a:rPr>
              <a:t>В настоящее время </a:t>
            </a:r>
            <a:r>
              <a:rPr lang="ru-RU" sz="2400" dirty="0" err="1" smtClean="0">
                <a:latin typeface="Times New Roman" pitchFamily="18" charset="0"/>
                <a:cs typeface="Times New Roman" pitchFamily="18" charset="0"/>
              </a:rPr>
              <a:t>бариатрическая</a:t>
            </a:r>
            <a:r>
              <a:rPr lang="ru-RU" sz="2400" dirty="0" smtClean="0">
                <a:latin typeface="Times New Roman" pitchFamily="18" charset="0"/>
                <a:cs typeface="Times New Roman" pitchFamily="18" charset="0"/>
              </a:rPr>
              <a:t> хирургия является наиболее  эффективным методом лечения МО. </a:t>
            </a:r>
          </a:p>
          <a:p>
            <a:pPr>
              <a:buFont typeface="Wingdings" pitchFamily="2" charset="2"/>
              <a:buChar char="ü"/>
            </a:pPr>
            <a:r>
              <a:rPr lang="ru-RU" sz="2400" dirty="0" smtClean="0">
                <a:latin typeface="Times New Roman" pitchFamily="18" charset="0"/>
                <a:cs typeface="Times New Roman" pitchFamily="18" charset="0"/>
              </a:rPr>
              <a:t>Тем не менее, стойкое снижение массы тела, достигаемое после </a:t>
            </a:r>
            <a:r>
              <a:rPr lang="ru-RU" sz="2400" dirty="0" err="1" smtClean="0">
                <a:latin typeface="Times New Roman" pitchFamily="18" charset="0"/>
                <a:cs typeface="Times New Roman" pitchFamily="18" charset="0"/>
              </a:rPr>
              <a:t>бариатрических</a:t>
            </a:r>
            <a:r>
              <a:rPr lang="ru-RU" sz="2400" dirty="0" smtClean="0">
                <a:latin typeface="Times New Roman" pitchFamily="18" charset="0"/>
                <a:cs typeface="Times New Roman" pitchFamily="18" charset="0"/>
              </a:rPr>
              <a:t> вмешательств, не сопровождается значимым снижением уровня смертности по сравнению с пациентами, страдающими </a:t>
            </a:r>
            <a:r>
              <a:rPr lang="ru-RU" sz="2400" dirty="0" err="1" smtClean="0">
                <a:latin typeface="Times New Roman" pitchFamily="18" charset="0"/>
                <a:cs typeface="Times New Roman" pitchFamily="18" charset="0"/>
              </a:rPr>
              <a:t>морбидным</a:t>
            </a:r>
            <a:r>
              <a:rPr lang="ru-RU" sz="2400" dirty="0" smtClean="0">
                <a:latin typeface="Times New Roman" pitchFamily="18" charset="0"/>
                <a:cs typeface="Times New Roman" pitchFamily="18" charset="0"/>
              </a:rPr>
              <a:t> ожирением и получающими традиционное лечение</a:t>
            </a:r>
          </a:p>
          <a:p>
            <a:pPr>
              <a:buNone/>
            </a:pPr>
            <a:endParaRPr lang="ru-RU" dirty="0"/>
          </a:p>
        </p:txBody>
      </p:sp>
      <p:sp>
        <p:nvSpPr>
          <p:cNvPr id="3" name="Заголовок 2"/>
          <p:cNvSpPr>
            <a:spLocks noGrp="1"/>
          </p:cNvSpPr>
          <p:nvPr>
            <p:ph type="title"/>
          </p:nvPr>
        </p:nvSpPr>
        <p:spPr>
          <a:xfrm>
            <a:off x="457200" y="0"/>
            <a:ext cx="8229600" cy="1143000"/>
          </a:xfrm>
        </p:spPr>
        <p:txBody>
          <a:bodyPr/>
          <a:lstStyle/>
          <a:p>
            <a:pPr algn="ctr"/>
            <a:r>
              <a:rPr lang="ru-RU" sz="4400" i="1" dirty="0" err="1" smtClean="0">
                <a:latin typeface="Times New Roman" pitchFamily="18" charset="0"/>
                <a:cs typeface="Times New Roman" pitchFamily="18" charset="0"/>
              </a:rPr>
              <a:t>Бариатрическая</a:t>
            </a:r>
            <a:r>
              <a:rPr lang="ru-RU" sz="4400" i="1" dirty="0" smtClean="0">
                <a:latin typeface="Times New Roman" pitchFamily="18" charset="0"/>
                <a:cs typeface="Times New Roman" pitchFamily="18" charset="0"/>
              </a:rPr>
              <a:t> хирургия</a:t>
            </a:r>
            <a:endParaRPr lang="ru-RU"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3600" dirty="0" smtClean="0">
                <a:solidFill>
                  <a:srgbClr val="FF0000"/>
                </a:solidFill>
              </a:rPr>
              <a:t>Анкетирование пациентов с ИМТ по оценке питания и пищевого поведения</a:t>
            </a:r>
            <a:endParaRPr lang="ru-RU" sz="3600" dirty="0">
              <a:solidFill>
                <a:srgbClr val="FF0000"/>
              </a:solidFill>
            </a:endParaRPr>
          </a:p>
        </p:txBody>
      </p:sp>
      <p:sp>
        <p:nvSpPr>
          <p:cNvPr id="3" name="Заголовок 2"/>
          <p:cNvSpPr>
            <a:spLocks noGrp="1"/>
          </p:cNvSpPr>
          <p:nvPr>
            <p:ph type="title"/>
          </p:nvPr>
        </p:nvSpPr>
        <p:spPr/>
        <p:txBody>
          <a:bodyPr/>
          <a:lstStyle/>
          <a:p>
            <a:r>
              <a:rPr lang="ru-RU" dirty="0" smtClean="0"/>
              <a:t>Анкетирование</a:t>
            </a:r>
            <a:endParaRPr lang="ru-RU" dirty="0"/>
          </a:p>
        </p:txBody>
      </p:sp>
      <p:pic>
        <p:nvPicPr>
          <p:cNvPr id="5" name="Рисунок 4" descr="https://ii.yuki.la/2/10/569bd839eb0a21cd6d6e8e1f5327d3edc2497fab5364b5dc9f976076c7bd3102.jpg"/>
          <p:cNvPicPr/>
          <p:nvPr/>
        </p:nvPicPr>
        <p:blipFill>
          <a:blip r:embed="rId2" cstate="print"/>
          <a:srcRect/>
          <a:stretch>
            <a:fillRect/>
          </a:stretch>
        </p:blipFill>
        <p:spPr bwMode="auto">
          <a:xfrm>
            <a:off x="7467600" y="152400"/>
            <a:ext cx="1434498" cy="1371600"/>
          </a:xfrm>
          <a:prstGeom prst="rect">
            <a:avLst/>
          </a:prstGeom>
          <a:noFill/>
          <a:ln w="9525">
            <a:noFill/>
            <a:miter lim="800000"/>
            <a:headEnd/>
            <a:tailEnd/>
          </a:ln>
        </p:spPr>
      </p:pic>
      <p:pic>
        <p:nvPicPr>
          <p:cNvPr id="6" name="Рисунок 5" descr="Ожирение"/>
          <p:cNvPicPr/>
          <p:nvPr/>
        </p:nvPicPr>
        <p:blipFill>
          <a:blip r:embed="rId3" cstate="print"/>
          <a:srcRect/>
          <a:stretch>
            <a:fillRect/>
          </a:stretch>
        </p:blipFill>
        <p:spPr bwMode="auto">
          <a:xfrm>
            <a:off x="1905000" y="3581400"/>
            <a:ext cx="5559425" cy="27432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04800" y="1481328"/>
            <a:ext cx="8610600" cy="5071872"/>
          </a:xfrm>
        </p:spPr>
        <p:txBody>
          <a:bodyPr/>
          <a:lstStyle/>
          <a:p>
            <a:endParaRPr lang="ru-RU" dirty="0"/>
          </a:p>
        </p:txBody>
      </p:sp>
      <p:sp>
        <p:nvSpPr>
          <p:cNvPr id="3" name="Заголовок 2"/>
          <p:cNvSpPr>
            <a:spLocks noGrp="1"/>
          </p:cNvSpPr>
          <p:nvPr>
            <p:ph type="title"/>
          </p:nvPr>
        </p:nvSpPr>
        <p:spPr/>
        <p:txBody>
          <a:bodyPr>
            <a:normAutofit/>
          </a:bodyPr>
          <a:lstStyle/>
          <a:p>
            <a:r>
              <a:rPr lang="ru-RU" sz="2800" dirty="0" smtClean="0"/>
              <a:t>Сколько раз в день Вы принимаете пищу?</a:t>
            </a:r>
            <a:endParaRPr lang="ru-RU" sz="2800" dirty="0"/>
          </a:p>
        </p:txBody>
      </p:sp>
      <p:graphicFrame>
        <p:nvGraphicFramePr>
          <p:cNvPr id="4" name="Диаграмма 3"/>
          <p:cNvGraphicFramePr/>
          <p:nvPr/>
        </p:nvGraphicFramePr>
        <p:xfrm>
          <a:off x="0" y="1600200"/>
          <a:ext cx="91440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smtClean="0"/>
              <a:t>Какая пища преобладает в Вашем питании?</a:t>
            </a:r>
            <a:endParaRPr lang="ru-RU" sz="2800" dirty="0"/>
          </a:p>
        </p:txBody>
      </p:sp>
      <p:graphicFrame>
        <p:nvGraphicFramePr>
          <p:cNvPr id="5" name="Диаграмма 4"/>
          <p:cNvGraphicFramePr/>
          <p:nvPr/>
        </p:nvGraphicFramePr>
        <p:xfrm>
          <a:off x="304800" y="1295400"/>
          <a:ext cx="84582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a:bodyPr>
          <a:lstStyle/>
          <a:p>
            <a:r>
              <a:rPr lang="ru-RU" sz="2800" dirty="0" smtClean="0"/>
              <a:t>Как часто Вы употребляете в пищу овощи и фрукты?</a:t>
            </a:r>
            <a:endParaRPr lang="ru-RU" sz="2800" dirty="0"/>
          </a:p>
        </p:txBody>
      </p:sp>
      <p:graphicFrame>
        <p:nvGraphicFramePr>
          <p:cNvPr id="4" name="Диаграмма 3"/>
          <p:cNvGraphicFramePr/>
          <p:nvPr/>
        </p:nvGraphicFramePr>
        <p:xfrm>
          <a:off x="228600" y="1371600"/>
          <a:ext cx="86868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a:bodyPr>
          <a:lstStyle/>
          <a:p>
            <a:r>
              <a:rPr lang="ru-RU" sz="2800" dirty="0" smtClean="0"/>
              <a:t>Сколько овощей и фруктов в день Вы употребляете?</a:t>
            </a:r>
            <a:endParaRPr lang="ru-RU" sz="2800" dirty="0"/>
          </a:p>
        </p:txBody>
      </p:sp>
      <p:graphicFrame>
        <p:nvGraphicFramePr>
          <p:cNvPr id="4" name="Диаграмма 3"/>
          <p:cNvGraphicFramePr/>
          <p:nvPr/>
        </p:nvGraphicFramePr>
        <p:xfrm>
          <a:off x="228600" y="15240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Другая 3">
      <a:dk1>
        <a:sysClr val="windowText" lastClr="000000"/>
      </a:dk1>
      <a:lt1>
        <a:sysClr val="window" lastClr="FFFFFF"/>
      </a:lt1>
      <a:dk2>
        <a:srgbClr val="1F497D"/>
      </a:dk2>
      <a:lt2>
        <a:srgbClr val="EEECE1"/>
      </a:lt2>
      <a:accent1>
        <a:srgbClr val="00206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1155</TotalTime>
  <Words>5239</Words>
  <Application>Microsoft Office PowerPoint</Application>
  <PresentationFormat>Экран (4:3)</PresentationFormat>
  <Paragraphs>449</Paragraphs>
  <Slides>127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127</vt:i4>
      </vt:variant>
    </vt:vector>
  </HeadingPairs>
  <TitlesOfParts>
    <vt:vector size="128" baseType="lpstr">
      <vt:lpstr>Открытая</vt:lpstr>
      <vt:lpstr>  ИССЛЕДОВАТЕЛЬСКИЙ  ПРОЕКТ</vt:lpstr>
      <vt:lpstr>ИССЛЕДОВАТЕЛЬСКИЙ  ПРОЕКТ </vt:lpstr>
      <vt:lpstr>Актуальность  темы</vt:lpstr>
      <vt:lpstr>Актуальность  темы</vt:lpstr>
      <vt:lpstr>Только  факты!</vt:lpstr>
      <vt:lpstr>Только  факты!</vt:lpstr>
      <vt:lpstr>Ожирение</vt:lpstr>
      <vt:lpstr>Ожирение</vt:lpstr>
      <vt:lpstr>Слайд 9</vt:lpstr>
      <vt:lpstr>Слайд 10</vt:lpstr>
      <vt:lpstr>Слайд 11</vt:lpstr>
      <vt:lpstr>Слайд 12</vt:lpstr>
      <vt:lpstr>Слайд 13</vt:lpstr>
      <vt:lpstr>Классификация ожирения по индексу массы тела. Степени ожирения по ИМТ:</vt:lpstr>
      <vt:lpstr>Слайд 15</vt:lpstr>
      <vt:lpstr>Слайд 16</vt:lpstr>
      <vt:lpstr>Классификация с оценкой степени риска сопутствующих заболеваний  протокол РК 2017</vt:lpstr>
      <vt:lpstr>Слайд 18</vt:lpstr>
      <vt:lpstr>Таблица 2. Классификация ожирения ААСЕ/АСЕ (2014 г.)</vt:lpstr>
      <vt:lpstr>Слайд 20</vt:lpstr>
      <vt:lpstr>Слайд 21</vt:lpstr>
      <vt:lpstr>«Парадокс ожирения»</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Критерии абдоминального ожирения </vt:lpstr>
      <vt:lpstr>«Metabolically healthy obese»</vt:lpstr>
      <vt:lpstr>«Metabolically healthy obese»</vt:lpstr>
      <vt:lpstr>Слайд 39</vt:lpstr>
      <vt:lpstr>Слайд 40</vt:lpstr>
      <vt:lpstr>Висцеральное  ожирение</vt:lpstr>
      <vt:lpstr>Слайд 42</vt:lpstr>
      <vt:lpstr>Слайд 43</vt:lpstr>
      <vt:lpstr>Почему люди едят больше, чем это необходимо? </vt:lpstr>
      <vt:lpstr>ПИЩЕВЫЕ РАССТРОЙСТВА ПОВЕДЕНИЯ</vt:lpstr>
      <vt:lpstr>Слайд 46</vt:lpstr>
      <vt:lpstr>Слайд 47</vt:lpstr>
      <vt:lpstr>Заболевания ассоциированные с избыточным содержанием жира </vt:lpstr>
      <vt:lpstr>Слайд 49</vt:lpstr>
      <vt:lpstr>Слайд 50</vt:lpstr>
      <vt:lpstr>Общие вопросы ведения пациентов с избыточным весом и ожирением</vt:lpstr>
      <vt:lpstr>Общие вопросы ведения пациентов с избыточным весом и ожирением</vt:lpstr>
      <vt:lpstr>Целевые критерии снижения веса. </vt:lpstr>
      <vt:lpstr>Немедикаментозное лечение</vt:lpstr>
      <vt:lpstr>Слайд 55</vt:lpstr>
      <vt:lpstr>Питание </vt:lpstr>
      <vt:lpstr>Специфические коммерческие диеты </vt:lpstr>
      <vt:lpstr>Специфические коммерческие диеты </vt:lpstr>
      <vt:lpstr>Специфические коммерческие диеты </vt:lpstr>
      <vt:lpstr>Специфические коммерческие диеты </vt:lpstr>
      <vt:lpstr>Физическая активность </vt:lpstr>
      <vt:lpstr>Физическая активность </vt:lpstr>
      <vt:lpstr>Питьевой режим  </vt:lpstr>
      <vt:lpstr>Поведенческая терапия  </vt:lpstr>
      <vt:lpstr>Медикаментозная терапия</vt:lpstr>
      <vt:lpstr>ВИКТОЗА</vt:lpstr>
      <vt:lpstr>ВИКТОЗА</vt:lpstr>
      <vt:lpstr>ВИКТОЗА</vt:lpstr>
      <vt:lpstr>ОРЛИСТАТ</vt:lpstr>
      <vt:lpstr>ОРЛИСТАТ</vt:lpstr>
      <vt:lpstr>ОРЛИСТАТ</vt:lpstr>
      <vt:lpstr>КСЕНИКАЛ</vt:lpstr>
      <vt:lpstr>ОРСОТЕН</vt:lpstr>
      <vt:lpstr>Слайд 74</vt:lpstr>
      <vt:lpstr>Слайд 75</vt:lpstr>
      <vt:lpstr>Рекомендации WOG, VA/DoD, США</vt:lpstr>
      <vt:lpstr>Слайд 77</vt:lpstr>
      <vt:lpstr>Слайд 78</vt:lpstr>
      <vt:lpstr>Факторы, способствующие длительному поддержанию веса</vt:lpstr>
      <vt:lpstr>Визуализация (КТ, МРТ, УЗИ)</vt:lpstr>
      <vt:lpstr>Визуализация (КТ, МРТ, УЗИ)</vt:lpstr>
      <vt:lpstr>Хирургическое лечение </vt:lpstr>
      <vt:lpstr>Хирургическое лечение </vt:lpstr>
      <vt:lpstr>БАНДАЖИРОВАНИЕ ЖЕЛУДКА </vt:lpstr>
      <vt:lpstr>БАНДАЖИРОВАНИЕ ЖЕЛУДКА</vt:lpstr>
      <vt:lpstr>БАНДАЖИРОВАНИЕ ЖЕЛУДКА</vt:lpstr>
      <vt:lpstr>Рукавная гастропластика </vt:lpstr>
      <vt:lpstr>Рукавная  гастропластика</vt:lpstr>
      <vt:lpstr>Желудочное шунтирование </vt:lpstr>
      <vt:lpstr>Желудочное шунтирование </vt:lpstr>
      <vt:lpstr>Слайд 91</vt:lpstr>
      <vt:lpstr>Бариатрическая хирургия в Казахстане</vt:lpstr>
      <vt:lpstr>Слайд 93</vt:lpstr>
      <vt:lpstr>Бариатрическая хирургия</vt:lpstr>
      <vt:lpstr>Анкетирование</vt:lpstr>
      <vt:lpstr>Сколько раз в день Вы принимаете пищу?</vt:lpstr>
      <vt:lpstr>Какая пища преобладает в Вашем питании?</vt:lpstr>
      <vt:lpstr>Как часто Вы употребляете в пищу овощи и фрукты?</vt:lpstr>
      <vt:lpstr>Сколько овощей и фруктов в день Вы употребляете?</vt:lpstr>
      <vt:lpstr>Чем Вы заправляете салаты?</vt:lpstr>
      <vt:lpstr>«Маркеры» нездоровой  диеты.  Пищевые пристрастия. Как часто Вы пьете сладкие газированные напитки?</vt:lpstr>
      <vt:lpstr>Маркеры» нездоровой  диеты.  Пищевые пристрастия.  Вам хочется сладкое?</vt:lpstr>
      <vt:lpstr>Маркеры» нездоровой  диеты.  Пищевые пристрастия.  Вы часто употребляете конфеты, шоколад и другие сладости?</vt:lpstr>
      <vt:lpstr>Маркеры» нездоровой  диеты.  Пищевые пристрастия.  Вы добавляете соль в приготовленную пищу?</vt:lpstr>
      <vt:lpstr>Как часто Вы испытываете чувство голода?</vt:lpstr>
      <vt:lpstr>Ситуации большого потребления еды. В какой  ситуации Вы употребляете больше еды?</vt:lpstr>
      <vt:lpstr>Анкетирование </vt:lpstr>
      <vt:lpstr>Вы знаете свой рост, вес, окружность талии?</vt:lpstr>
      <vt:lpstr>Как Вы оцениваете свою массу  тела?</vt:lpstr>
      <vt:lpstr>С какого возраста у Вас избыточный вес?</vt:lpstr>
      <vt:lpstr>Вы считаете, что избыточный вес  ухудшает  Ваше здоровье?</vt:lpstr>
      <vt:lpstr>В чем на Ваш взгляд основная причина Вашего избыточного веса?</vt:lpstr>
      <vt:lpstr>Если ли среди Ваших близких родственников люди с ожирением?</vt:lpstr>
      <vt:lpstr>Есть ли у Вас заболевания, которые ведут к ожирению?</vt:lpstr>
      <vt:lpstr>Менопауза у женщин</vt:lpstr>
      <vt:lpstr>У Вас были попытки похудеть?</vt:lpstr>
      <vt:lpstr>Вы ранее обращались к врачу в связи с избыточной массой тела?</vt:lpstr>
      <vt:lpstr>Ваш врач-терапевт когда-нибудь обращал внимание на ИМТ?</vt:lpstr>
      <vt:lpstr>Врач кардиолог(эндокринолог) или другой врач, к которому Вы обращались  дал Вам советы по изменению образа жизни, в том числе по питанию?</vt:lpstr>
      <vt:lpstr>Вы принимали когда-нибудь пищевые добавки для похудения?</vt:lpstr>
      <vt:lpstr>Вы принимали когда-нибудь лекарственные препараты для похудения по назначению врача?</vt:lpstr>
      <vt:lpstr>Какой эффект от  применения лекарств?</vt:lpstr>
      <vt:lpstr>Считаете Вы, что Вам необходимо похудеть?</vt:lpstr>
      <vt:lpstr>Вам трудно соблюдать диету?</vt:lpstr>
      <vt:lpstr>Оцените Ваш уровень физической активности?</vt:lpstr>
      <vt:lpstr>ВЫВОДЫ</vt:lpstr>
      <vt:lpstr>ВЫВОДЫ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Амила)</dc:creator>
  <cp:lastModifiedBy>1</cp:lastModifiedBy>
  <cp:revision>142</cp:revision>
  <dcterms:created xsi:type="dcterms:W3CDTF">2018-04-07T14:11:19Z</dcterms:created>
  <dcterms:modified xsi:type="dcterms:W3CDTF">2019-02-19T15:02:29Z</dcterms:modified>
</cp:coreProperties>
</file>